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Garet Bold" charset="1" panose="00000000000000000000"/>
      <p:regular r:id="rId7"/>
    </p:embeddedFont>
    <p:embeddedFont>
      <p:font typeface="TT Interphases" charset="1" panose="02000503020000020004"/>
      <p:regular r:id="rId8"/>
    </p:embeddedFont>
    <p:embeddedFont>
      <p:font typeface="TT Interphases Bold" charset="1" panose="02000803060000020004"/>
      <p:regular r:id="rId9"/>
    </p:embeddedFont>
    <p:embeddedFont>
      <p:font typeface="PT Serif Bold" charset="1" panose="020A0703040505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94" t="-1069" r="-99168" b="-106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09333" cy="38412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70083" y="359200"/>
            <a:ext cx="6947465" cy="2563899"/>
            <a:chOff x="0" y="0"/>
            <a:chExt cx="2489815" cy="9188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89815" cy="918844"/>
            </a:xfrm>
            <a:custGeom>
              <a:avLst/>
              <a:gdLst/>
              <a:ahLst/>
              <a:cxnLst/>
              <a:rect r="r" b="b" t="t" l="l"/>
              <a:pathLst>
                <a:path h="918844" w="2489815">
                  <a:moveTo>
                    <a:pt x="0" y="0"/>
                  </a:moveTo>
                  <a:lnTo>
                    <a:pt x="2489815" y="0"/>
                  </a:lnTo>
                  <a:lnTo>
                    <a:pt x="2489815" y="918844"/>
                  </a:lnTo>
                  <a:lnTo>
                    <a:pt x="0" y="918844"/>
                  </a:lnTo>
                  <a:close/>
                </a:path>
              </a:pathLst>
            </a:custGeom>
            <a:solidFill>
              <a:srgbClr val="171874">
                <a:alpha val="84706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2489815" cy="947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364234" y="4959813"/>
            <a:ext cx="424980" cy="432000"/>
          </a:xfrm>
          <a:custGeom>
            <a:avLst/>
            <a:gdLst/>
            <a:ahLst/>
            <a:cxnLst/>
            <a:rect r="r" b="b" t="t" l="l"/>
            <a:pathLst>
              <a:path h="432000" w="424980">
                <a:moveTo>
                  <a:pt x="0" y="0"/>
                </a:moveTo>
                <a:lnTo>
                  <a:pt x="424980" y="0"/>
                </a:lnTo>
                <a:lnTo>
                  <a:pt x="424980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 flipV="true">
            <a:off x="5299908" y="4938497"/>
            <a:ext cx="0" cy="1406005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084377" y="3625788"/>
            <a:ext cx="419580" cy="432000"/>
          </a:xfrm>
          <a:custGeom>
            <a:avLst/>
            <a:gdLst/>
            <a:ahLst/>
            <a:cxnLst/>
            <a:rect r="r" b="b" t="t" l="l"/>
            <a:pathLst>
              <a:path h="432000" w="419580">
                <a:moveTo>
                  <a:pt x="0" y="0"/>
                </a:moveTo>
                <a:lnTo>
                  <a:pt x="419580" y="0"/>
                </a:lnTo>
                <a:lnTo>
                  <a:pt x="419580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809125" y="6961482"/>
            <a:ext cx="2594563" cy="2333777"/>
            <a:chOff x="0" y="0"/>
            <a:chExt cx="3459418" cy="3111702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3459418" cy="3111702"/>
              <a:chOff x="0" y="0"/>
              <a:chExt cx="780202" cy="70178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80202" cy="701782"/>
              </a:xfrm>
              <a:custGeom>
                <a:avLst/>
                <a:gdLst/>
                <a:ahLst/>
                <a:cxnLst/>
                <a:rect r="r" b="b" t="t" l="l"/>
                <a:pathLst>
                  <a:path h="701782" w="780202">
                    <a:moveTo>
                      <a:pt x="0" y="0"/>
                    </a:moveTo>
                    <a:lnTo>
                      <a:pt x="780202" y="0"/>
                    </a:lnTo>
                    <a:lnTo>
                      <a:pt x="780202" y="701782"/>
                    </a:lnTo>
                    <a:lnTo>
                      <a:pt x="0" y="701782"/>
                    </a:lnTo>
                    <a:close/>
                  </a:path>
                </a:pathLst>
              </a:custGeom>
              <a:solidFill>
                <a:srgbClr val="5A30BA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780202" cy="7303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2584872" y="620574"/>
              <a:ext cx="530471" cy="592705"/>
            </a:xfrm>
            <a:custGeom>
              <a:avLst/>
              <a:gdLst/>
              <a:ahLst/>
              <a:cxnLst/>
              <a:rect r="r" b="b" t="t" l="l"/>
              <a:pathLst>
                <a:path h="592705" w="530471">
                  <a:moveTo>
                    <a:pt x="0" y="0"/>
                  </a:moveTo>
                  <a:lnTo>
                    <a:pt x="530471" y="0"/>
                  </a:lnTo>
                  <a:lnTo>
                    <a:pt x="530471" y="592706"/>
                  </a:lnTo>
                  <a:lnTo>
                    <a:pt x="0" y="592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543706" y="668629"/>
              <a:ext cx="1933260" cy="496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81"/>
                </a:lnSpc>
              </a:pPr>
              <a:r>
                <a:rPr lang="en-US" sz="1234" b="true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INSTALLA IL TUO IMPIANTO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543706" y="1464946"/>
              <a:ext cx="2571637" cy="10261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84"/>
                </a:lnSpc>
              </a:pPr>
              <a:r>
                <a:rPr lang="en-US" sz="1131" spc="11">
                  <a:solidFill>
                    <a:srgbClr val="FFFFFF">
                      <a:alpha val="89804"/>
                    </a:srgb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Decidi chi installerà il tuo impianto, inizia a risparmiare sulla bolletta e contribuisci a salvare l’ambiente!</a:t>
              </a:r>
            </a:p>
          </p:txBody>
        </p:sp>
      </p:grpSp>
      <p:sp>
        <p:nvSpPr>
          <p:cNvPr name="AutoShape 19" id="19"/>
          <p:cNvSpPr/>
          <p:nvPr/>
        </p:nvSpPr>
        <p:spPr>
          <a:xfrm flipV="true">
            <a:off x="5031193" y="7533462"/>
            <a:ext cx="0" cy="1446783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/>
          <p:nvPr/>
        </p:nvGrpSpPr>
        <p:grpSpPr>
          <a:xfrm rot="0">
            <a:off x="0" y="8256853"/>
            <a:ext cx="3492082" cy="1038406"/>
            <a:chOff x="0" y="0"/>
            <a:chExt cx="4656109" cy="1384541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4656109" cy="1384541"/>
              <a:chOff x="0" y="0"/>
              <a:chExt cx="886101" cy="26349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86101" cy="263491"/>
              </a:xfrm>
              <a:custGeom>
                <a:avLst/>
                <a:gdLst/>
                <a:ahLst/>
                <a:cxnLst/>
                <a:rect r="r" b="b" t="t" l="l"/>
                <a:pathLst>
                  <a:path h="263491" w="886101">
                    <a:moveTo>
                      <a:pt x="0" y="0"/>
                    </a:moveTo>
                    <a:lnTo>
                      <a:pt x="886101" y="0"/>
                    </a:lnTo>
                    <a:lnTo>
                      <a:pt x="886101" y="263491"/>
                    </a:lnTo>
                    <a:lnTo>
                      <a:pt x="0" y="263491"/>
                    </a:lnTo>
                    <a:close/>
                  </a:path>
                </a:pathLst>
              </a:custGeom>
              <a:solidFill>
                <a:srgbClr val="964AD0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28575"/>
                <a:ext cx="886101" cy="2920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800430" y="759091"/>
              <a:ext cx="292666" cy="292666"/>
            </a:xfrm>
            <a:custGeom>
              <a:avLst/>
              <a:gdLst/>
              <a:ahLst/>
              <a:cxnLst/>
              <a:rect r="r" b="b" t="t" l="l"/>
              <a:pathLst>
                <a:path h="292666" w="292666">
                  <a:moveTo>
                    <a:pt x="0" y="0"/>
                  </a:moveTo>
                  <a:lnTo>
                    <a:pt x="292666" y="0"/>
                  </a:lnTo>
                  <a:lnTo>
                    <a:pt x="292666" y="292665"/>
                  </a:lnTo>
                  <a:lnTo>
                    <a:pt x="0" y="292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800430" y="296577"/>
              <a:ext cx="292666" cy="292666"/>
            </a:xfrm>
            <a:custGeom>
              <a:avLst/>
              <a:gdLst/>
              <a:ahLst/>
              <a:cxnLst/>
              <a:rect r="r" b="b" t="t" l="l"/>
              <a:pathLst>
                <a:path h="292666" w="292666">
                  <a:moveTo>
                    <a:pt x="0" y="0"/>
                  </a:moveTo>
                  <a:lnTo>
                    <a:pt x="292666" y="0"/>
                  </a:lnTo>
                  <a:lnTo>
                    <a:pt x="292666" y="292666"/>
                  </a:lnTo>
                  <a:lnTo>
                    <a:pt x="0" y="292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1310725" y="754219"/>
              <a:ext cx="3042920" cy="283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77"/>
                </a:lnSpc>
                <a:spcBef>
                  <a:spcPct val="0"/>
                </a:spcBef>
              </a:pPr>
              <a:r>
                <a:rPr lang="en-US" b="true" sz="1341" spc="-13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https://www.cerinrete.it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1310725" y="291706"/>
              <a:ext cx="3042920" cy="283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77"/>
                </a:lnSpc>
                <a:spcBef>
                  <a:spcPct val="0"/>
                </a:spcBef>
              </a:pPr>
              <a:r>
                <a:rPr lang="en-US" b="true" sz="1341" spc="-13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segreteria@cerinrete.it</a:t>
              </a:r>
            </a:p>
          </p:txBody>
        </p:sp>
      </p:grpSp>
      <p:sp>
        <p:nvSpPr>
          <p:cNvPr name="AutoShape 28" id="28"/>
          <p:cNvSpPr/>
          <p:nvPr/>
        </p:nvSpPr>
        <p:spPr>
          <a:xfrm flipH="true" flipV="true">
            <a:off x="5031193" y="5856379"/>
            <a:ext cx="0" cy="1406005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9" id="29"/>
          <p:cNvGrpSpPr/>
          <p:nvPr/>
        </p:nvGrpSpPr>
        <p:grpSpPr>
          <a:xfrm rot="0">
            <a:off x="4364234" y="3448952"/>
            <a:ext cx="2866222" cy="1217672"/>
            <a:chOff x="0" y="0"/>
            <a:chExt cx="886888" cy="37678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86888" cy="376781"/>
            </a:xfrm>
            <a:custGeom>
              <a:avLst/>
              <a:gdLst/>
              <a:ahLst/>
              <a:cxnLst/>
              <a:rect r="r" b="b" t="t" l="l"/>
              <a:pathLst>
                <a:path h="376781" w="886888">
                  <a:moveTo>
                    <a:pt x="0" y="0"/>
                  </a:moveTo>
                  <a:lnTo>
                    <a:pt x="886888" y="0"/>
                  </a:lnTo>
                  <a:lnTo>
                    <a:pt x="886888" y="376781"/>
                  </a:lnTo>
                  <a:lnTo>
                    <a:pt x="0" y="376781"/>
                  </a:lnTo>
                  <a:close/>
                </a:path>
              </a:pathLst>
            </a:custGeom>
            <a:solidFill>
              <a:srgbClr val="D264EB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886888" cy="405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422540" y="3553099"/>
            <a:ext cx="1704856" cy="1074606"/>
            <a:chOff x="0" y="0"/>
            <a:chExt cx="2273141" cy="1432808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9525"/>
              <a:ext cx="2263281" cy="384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365"/>
                </a:lnSpc>
              </a:pPr>
              <a:r>
                <a:rPr lang="en-US" b="true" sz="197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PRODUCI,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9860" y="529079"/>
              <a:ext cx="2263281" cy="384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365"/>
                </a:lnSpc>
              </a:pPr>
              <a:r>
                <a:rPr lang="en-US" b="true" sz="197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CONDIVIDI E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1048633"/>
              <a:ext cx="2263281" cy="384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365"/>
                </a:lnSpc>
              </a:pPr>
              <a:r>
                <a:rPr lang="en-US" b="true" sz="197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RISPARMIA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144209" y="93876"/>
            <a:ext cx="1150862" cy="1150862"/>
          </a:xfrm>
          <a:custGeom>
            <a:avLst/>
            <a:gdLst/>
            <a:ahLst/>
            <a:cxnLst/>
            <a:rect r="r" b="b" t="t" l="l"/>
            <a:pathLst>
              <a:path h="1150862" w="1150862">
                <a:moveTo>
                  <a:pt x="0" y="0"/>
                </a:moveTo>
                <a:lnTo>
                  <a:pt x="1150862" y="0"/>
                </a:lnTo>
                <a:lnTo>
                  <a:pt x="1150862" y="1150862"/>
                </a:lnTo>
                <a:lnTo>
                  <a:pt x="0" y="11508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  <a:ln w="19050" cap="sq">
            <a:solidFill>
              <a:srgbClr val="042A51"/>
            </a:solidFill>
            <a:prstDash val="solid"/>
            <a:miter/>
          </a:ln>
        </p:spPr>
      </p:sp>
      <p:sp>
        <p:nvSpPr>
          <p:cNvPr name="TextBox 37" id="37"/>
          <p:cNvSpPr txBox="true"/>
          <p:nvPr/>
        </p:nvSpPr>
        <p:spPr>
          <a:xfrm rot="0">
            <a:off x="553044" y="716932"/>
            <a:ext cx="6381542" cy="1896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b="true" sz="4558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CONNESSI DALL’ENERGIA, UNITI PER IL FUTURO!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2470743" y="5794594"/>
            <a:ext cx="2594563" cy="2333777"/>
            <a:chOff x="0" y="0"/>
            <a:chExt cx="3459418" cy="3111702"/>
          </a:xfrm>
        </p:grpSpPr>
        <p:grpSp>
          <p:nvGrpSpPr>
            <p:cNvPr name="Group 39" id="39"/>
            <p:cNvGrpSpPr/>
            <p:nvPr/>
          </p:nvGrpSpPr>
          <p:grpSpPr>
            <a:xfrm rot="0">
              <a:off x="0" y="0"/>
              <a:ext cx="3459418" cy="3111702"/>
              <a:chOff x="0" y="0"/>
              <a:chExt cx="780202" cy="701782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780202" cy="701782"/>
              </a:xfrm>
              <a:custGeom>
                <a:avLst/>
                <a:gdLst/>
                <a:ahLst/>
                <a:cxnLst/>
                <a:rect r="r" b="b" t="t" l="l"/>
                <a:pathLst>
                  <a:path h="701782" w="780202">
                    <a:moveTo>
                      <a:pt x="0" y="0"/>
                    </a:moveTo>
                    <a:lnTo>
                      <a:pt x="780202" y="0"/>
                    </a:lnTo>
                    <a:lnTo>
                      <a:pt x="780202" y="701782"/>
                    </a:lnTo>
                    <a:lnTo>
                      <a:pt x="0" y="701782"/>
                    </a:lnTo>
                    <a:close/>
                  </a:path>
                </a:pathLst>
              </a:custGeom>
              <a:solidFill>
                <a:srgbClr val="964AD0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28575"/>
                <a:ext cx="780202" cy="7303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sp>
          <p:nvSpPr>
            <p:cNvPr name="AutoShape 42" id="42"/>
            <p:cNvSpPr/>
            <p:nvPr/>
          </p:nvSpPr>
          <p:spPr>
            <a:xfrm flipV="true">
              <a:off x="357759" y="591330"/>
              <a:ext cx="0" cy="1929043"/>
            </a:xfrm>
            <a:prstGeom prst="line">
              <a:avLst/>
            </a:prstGeom>
            <a:ln cap="flat" w="26137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2257360" y="122105"/>
              <a:ext cx="1097698" cy="1093047"/>
            </a:xfrm>
            <a:custGeom>
              <a:avLst/>
              <a:gdLst/>
              <a:ahLst/>
              <a:cxnLst/>
              <a:rect r="r" b="b" t="t" l="l"/>
              <a:pathLst>
                <a:path h="1093047" w="1097698">
                  <a:moveTo>
                    <a:pt x="0" y="0"/>
                  </a:moveTo>
                  <a:lnTo>
                    <a:pt x="1097698" y="0"/>
                  </a:lnTo>
                  <a:lnTo>
                    <a:pt x="1097698" y="1093047"/>
                  </a:lnTo>
                  <a:lnTo>
                    <a:pt x="0" y="1093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 rot="0">
              <a:off x="543091" y="668629"/>
              <a:ext cx="1714269" cy="496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81"/>
                </a:lnSpc>
              </a:pPr>
              <a:r>
                <a:rPr lang="en-US" sz="1234" b="true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INQUADRA IL QR CODE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543091" y="1405809"/>
              <a:ext cx="2574752" cy="12875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84"/>
                </a:lnSpc>
              </a:pPr>
              <a:r>
                <a:rPr lang="en-US" sz="1131" spc="11">
                  <a:solidFill>
                    <a:srgbClr val="FFFFFF">
                      <a:alpha val="89804"/>
                    </a:srgb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Compila la tua richiesta per il finanziamento a fondo perduto </a:t>
              </a:r>
              <a:r>
                <a:rPr lang="en-US" sz="1131" spc="11" b="true">
                  <a:solidFill>
                    <a:srgbClr val="FFFFFF">
                      <a:alpha val="89804"/>
                    </a:srgbClr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del 40%</a:t>
              </a:r>
              <a:r>
                <a:rPr lang="en-US" sz="1131" spc="11">
                  <a:solidFill>
                    <a:srgbClr val="FFFFFF">
                      <a:alpha val="89804"/>
                    </a:srgb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per qualsiasi impianto da fonte di energia rinnovabile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56312" y="4627705"/>
            <a:ext cx="2631580" cy="2333777"/>
            <a:chOff x="0" y="0"/>
            <a:chExt cx="791333" cy="701782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791333" cy="701782"/>
            </a:xfrm>
            <a:custGeom>
              <a:avLst/>
              <a:gdLst/>
              <a:ahLst/>
              <a:cxnLst/>
              <a:rect r="r" b="b" t="t" l="l"/>
              <a:pathLst>
                <a:path h="701782" w="791333">
                  <a:moveTo>
                    <a:pt x="0" y="0"/>
                  </a:moveTo>
                  <a:lnTo>
                    <a:pt x="791333" y="0"/>
                  </a:lnTo>
                  <a:lnTo>
                    <a:pt x="791333" y="701782"/>
                  </a:lnTo>
                  <a:lnTo>
                    <a:pt x="0" y="701782"/>
                  </a:lnTo>
                  <a:close/>
                </a:path>
              </a:pathLst>
            </a:custGeom>
            <a:solidFill>
              <a:srgbClr val="D264EB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28575"/>
              <a:ext cx="791333" cy="730357"/>
            </a:xfrm>
            <a:prstGeom prst="rect">
              <a:avLst/>
            </a:prstGeom>
          </p:spPr>
          <p:txBody>
            <a:bodyPr anchor="ctr" rtlCol="false" tIns="52273" lIns="52273" bIns="52273" rIns="52273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49" id="49"/>
          <p:cNvSpPr/>
          <p:nvPr/>
        </p:nvSpPr>
        <p:spPr>
          <a:xfrm flipH="false" flipV="false" rot="0">
            <a:off x="1895809" y="4741060"/>
            <a:ext cx="791510" cy="796605"/>
          </a:xfrm>
          <a:custGeom>
            <a:avLst/>
            <a:gdLst/>
            <a:ahLst/>
            <a:cxnLst/>
            <a:rect r="r" b="b" t="t" l="l"/>
            <a:pathLst>
              <a:path h="796605" w="791510">
                <a:moveTo>
                  <a:pt x="0" y="0"/>
                </a:moveTo>
                <a:lnTo>
                  <a:pt x="791510" y="0"/>
                </a:lnTo>
                <a:lnTo>
                  <a:pt x="791510" y="796605"/>
                </a:lnTo>
                <a:lnTo>
                  <a:pt x="0" y="7966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AutoShape 50" id="50"/>
          <p:cNvSpPr/>
          <p:nvPr/>
        </p:nvSpPr>
        <p:spPr>
          <a:xfrm flipH="true" flipV="true">
            <a:off x="387247" y="5071203"/>
            <a:ext cx="0" cy="1446783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1" id="51"/>
          <p:cNvSpPr txBox="true"/>
          <p:nvPr/>
        </p:nvSpPr>
        <p:spPr>
          <a:xfrm rot="0">
            <a:off x="526246" y="4747188"/>
            <a:ext cx="1219795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21"/>
              </a:lnSpc>
            </a:pPr>
            <a:r>
              <a:rPr lang="en-US" sz="1934" b="tru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ISCRIVITI AD UNA CER!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26246" y="5721652"/>
            <a:ext cx="1928727" cy="970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4"/>
              </a:lnSpc>
            </a:pPr>
            <a:r>
              <a:rPr lang="en-US" sz="1131" spc="11">
                <a:solidFill>
                  <a:srgbClr val="FFFFFF">
                    <a:alpha val="89804"/>
                  </a:srgb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Iscriversi è gratuito, se nella cabina primaria dove risiedi è presente una Comunità Energetica, anche tu puoi essere socio.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-1097689" y="6479708"/>
            <a:ext cx="1120906" cy="159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4"/>
              </a:lnSpc>
            </a:pPr>
            <a:r>
              <a:rPr lang="en-US" b="true" sz="1099" spc="21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ANPCI SERVIZI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DAGPUM2NVo4</dc:identifier>
  <dcterms:modified xsi:type="dcterms:W3CDTF">2011-08-01T06:04:30Z</dcterms:modified>
  <cp:revision>1</cp:revision>
  <dc:title>TEMPLATE VOLANTINO</dc:title>
</cp:coreProperties>
</file>