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Bold" charset="1" panose="00000800000000000000"/>
      <p:regular r:id="rId7"/>
    </p:embeddedFont>
    <p:embeddedFont>
      <p:font typeface="Poppins" charset="1" panose="00000500000000000000"/>
      <p:regular r:id="rId8"/>
    </p:embeddedFont>
    <p:embeddedFont>
      <p:font typeface="Montaser Arabic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https://www.cerinrete.it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26" t="-1069" r="-22226" b="-106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557804" cy="2754061"/>
          </a:xfrm>
          <a:custGeom>
            <a:avLst/>
            <a:gdLst/>
            <a:ahLst/>
            <a:cxnLst/>
            <a:rect r="r" b="b" t="t" l="l"/>
            <a:pathLst>
              <a:path h="2754061" w="7557804">
                <a:moveTo>
                  <a:pt x="0" y="0"/>
                </a:moveTo>
                <a:lnTo>
                  <a:pt x="7557804" y="0"/>
                </a:lnTo>
                <a:lnTo>
                  <a:pt x="7557804" y="2754061"/>
                </a:lnTo>
                <a:lnTo>
                  <a:pt x="0" y="2754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96" y="-341153"/>
            <a:ext cx="7557804" cy="2754061"/>
          </a:xfrm>
          <a:custGeom>
            <a:avLst/>
            <a:gdLst/>
            <a:ahLst/>
            <a:cxnLst/>
            <a:rect r="r" b="b" t="t" l="l"/>
            <a:pathLst>
              <a:path h="2754061" w="7557804">
                <a:moveTo>
                  <a:pt x="0" y="0"/>
                </a:moveTo>
                <a:lnTo>
                  <a:pt x="7557804" y="0"/>
                </a:lnTo>
                <a:lnTo>
                  <a:pt x="7557804" y="2754061"/>
                </a:lnTo>
                <a:lnTo>
                  <a:pt x="0" y="2754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93" y="-682307"/>
            <a:ext cx="7557804" cy="2754061"/>
          </a:xfrm>
          <a:custGeom>
            <a:avLst/>
            <a:gdLst/>
            <a:ahLst/>
            <a:cxnLst/>
            <a:rect r="r" b="b" t="t" l="l"/>
            <a:pathLst>
              <a:path h="2754061" w="7557804">
                <a:moveTo>
                  <a:pt x="0" y="0"/>
                </a:moveTo>
                <a:lnTo>
                  <a:pt x="7557803" y="0"/>
                </a:lnTo>
                <a:lnTo>
                  <a:pt x="7557803" y="2754062"/>
                </a:lnTo>
                <a:lnTo>
                  <a:pt x="0" y="2754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315259" y="3136808"/>
            <a:ext cx="5437954" cy="543795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FDFC"/>
            </a:solidFill>
            <a:ln w="38100" cap="sq">
              <a:solidFill>
                <a:srgbClr val="093643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524570" y="8841461"/>
            <a:ext cx="8506537" cy="2615760"/>
          </a:xfrm>
          <a:custGeom>
            <a:avLst/>
            <a:gdLst/>
            <a:ahLst/>
            <a:cxnLst/>
            <a:rect r="r" b="b" t="t" l="l"/>
            <a:pathLst>
              <a:path h="2615760" w="8506537">
                <a:moveTo>
                  <a:pt x="0" y="0"/>
                </a:moveTo>
                <a:lnTo>
                  <a:pt x="8506537" y="0"/>
                </a:lnTo>
                <a:lnTo>
                  <a:pt x="8506537" y="2615760"/>
                </a:lnTo>
                <a:lnTo>
                  <a:pt x="0" y="2615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22139" y="9232261"/>
            <a:ext cx="4431074" cy="2492479"/>
          </a:xfrm>
          <a:custGeom>
            <a:avLst/>
            <a:gdLst/>
            <a:ahLst/>
            <a:cxnLst/>
            <a:rect r="r" b="b" t="t" l="l"/>
            <a:pathLst>
              <a:path h="2492479" w="4431074">
                <a:moveTo>
                  <a:pt x="0" y="0"/>
                </a:moveTo>
                <a:lnTo>
                  <a:pt x="4431074" y="0"/>
                </a:lnTo>
                <a:lnTo>
                  <a:pt x="4431074" y="2492479"/>
                </a:lnTo>
                <a:lnTo>
                  <a:pt x="0" y="2492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611310" y="-183301"/>
            <a:ext cx="1393896" cy="1803433"/>
            <a:chOff x="0" y="0"/>
            <a:chExt cx="660400" cy="8544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0400" cy="854430"/>
            </a:xfrm>
            <a:custGeom>
              <a:avLst/>
              <a:gdLst/>
              <a:ahLst/>
              <a:cxnLst/>
              <a:rect r="r" b="b" t="t" l="l"/>
              <a:pathLst>
                <a:path h="854430" w="660400">
                  <a:moveTo>
                    <a:pt x="220252" y="835361"/>
                  </a:moveTo>
                  <a:cubicBezTo>
                    <a:pt x="254109" y="846875"/>
                    <a:pt x="292600" y="854430"/>
                    <a:pt x="330378" y="854430"/>
                  </a:cubicBezTo>
                  <a:cubicBezTo>
                    <a:pt x="368157" y="854430"/>
                    <a:pt x="404509" y="847953"/>
                    <a:pt x="438009" y="836440"/>
                  </a:cubicBezTo>
                  <a:cubicBezTo>
                    <a:pt x="438723" y="836080"/>
                    <a:pt x="439435" y="836080"/>
                    <a:pt x="440148" y="835721"/>
                  </a:cubicBezTo>
                  <a:cubicBezTo>
                    <a:pt x="565955" y="789665"/>
                    <a:pt x="658618" y="668052"/>
                    <a:pt x="660400" y="52500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24614"/>
                  </a:lnTo>
                  <a:cubicBezTo>
                    <a:pt x="1782" y="668770"/>
                    <a:pt x="93019" y="790386"/>
                    <a:pt x="220252" y="835361"/>
                  </a:cubicBezTo>
                  <a:close/>
                </a:path>
              </a:pathLst>
            </a:custGeom>
            <a:solidFill>
              <a:srgbClr val="092E6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660400" cy="7560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495055" y="3496752"/>
            <a:ext cx="755800" cy="0"/>
          </a:xfrm>
          <a:prstGeom prst="line">
            <a:avLst/>
          </a:prstGeom>
          <a:ln cap="flat" w="38100">
            <a:solidFill>
              <a:srgbClr val="0F834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3330812" y="3194782"/>
            <a:ext cx="1218090" cy="121809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2E64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47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95055" y="6366822"/>
            <a:ext cx="218470" cy="295230"/>
          </a:xfrm>
          <a:custGeom>
            <a:avLst/>
            <a:gdLst/>
            <a:ahLst/>
            <a:cxnLst/>
            <a:rect r="r" b="b" t="t" l="l"/>
            <a:pathLst>
              <a:path h="295230" w="218470">
                <a:moveTo>
                  <a:pt x="0" y="0"/>
                </a:moveTo>
                <a:lnTo>
                  <a:pt x="218470" y="0"/>
                </a:lnTo>
                <a:lnTo>
                  <a:pt x="218470" y="295230"/>
                </a:lnTo>
                <a:lnTo>
                  <a:pt x="0" y="2952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95055" y="6790645"/>
            <a:ext cx="218470" cy="295230"/>
          </a:xfrm>
          <a:custGeom>
            <a:avLst/>
            <a:gdLst/>
            <a:ahLst/>
            <a:cxnLst/>
            <a:rect r="r" b="b" t="t" l="l"/>
            <a:pathLst>
              <a:path h="295230" w="218470">
                <a:moveTo>
                  <a:pt x="0" y="0"/>
                </a:moveTo>
                <a:lnTo>
                  <a:pt x="218470" y="0"/>
                </a:lnTo>
                <a:lnTo>
                  <a:pt x="218470" y="295231"/>
                </a:lnTo>
                <a:lnTo>
                  <a:pt x="0" y="2952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04290" y="9232261"/>
            <a:ext cx="841201" cy="229227"/>
          </a:xfrm>
          <a:custGeom>
            <a:avLst/>
            <a:gdLst/>
            <a:ahLst/>
            <a:cxnLst/>
            <a:rect r="r" b="b" t="t" l="l"/>
            <a:pathLst>
              <a:path h="229227" w="841201">
                <a:moveTo>
                  <a:pt x="0" y="0"/>
                </a:moveTo>
                <a:lnTo>
                  <a:pt x="841201" y="0"/>
                </a:lnTo>
                <a:lnTo>
                  <a:pt x="841201" y="229227"/>
                </a:lnTo>
                <a:lnTo>
                  <a:pt x="0" y="2292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95055" y="358083"/>
            <a:ext cx="4905666" cy="1131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53"/>
              </a:lnSpc>
            </a:pPr>
            <a:r>
              <a:rPr lang="en-US" sz="6252" b="true">
                <a:solidFill>
                  <a:srgbClr val="092E64"/>
                </a:solidFill>
                <a:latin typeface="Poppins Bold"/>
                <a:ea typeface="Poppins Bold"/>
                <a:cs typeface="Poppins Bold"/>
                <a:sym typeface="Poppins Bold"/>
              </a:rPr>
              <a:t>ISCRIVITI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6580868" y="2754061"/>
            <a:ext cx="848675" cy="231264"/>
          </a:xfrm>
          <a:custGeom>
            <a:avLst/>
            <a:gdLst/>
            <a:ahLst/>
            <a:cxnLst/>
            <a:rect r="r" b="b" t="t" l="l"/>
            <a:pathLst>
              <a:path h="231264" w="848675">
                <a:moveTo>
                  <a:pt x="0" y="0"/>
                </a:moveTo>
                <a:lnTo>
                  <a:pt x="848675" y="0"/>
                </a:lnTo>
                <a:lnTo>
                  <a:pt x="848675" y="231264"/>
                </a:lnTo>
                <a:lnTo>
                  <a:pt x="0" y="2312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013157" y="198619"/>
            <a:ext cx="841201" cy="229227"/>
          </a:xfrm>
          <a:custGeom>
            <a:avLst/>
            <a:gdLst/>
            <a:ahLst/>
            <a:cxnLst/>
            <a:rect r="r" b="b" t="t" l="l"/>
            <a:pathLst>
              <a:path h="229227" w="841201">
                <a:moveTo>
                  <a:pt x="0" y="0"/>
                </a:moveTo>
                <a:lnTo>
                  <a:pt x="841202" y="0"/>
                </a:lnTo>
                <a:lnTo>
                  <a:pt x="841202" y="229227"/>
                </a:lnTo>
                <a:lnTo>
                  <a:pt x="0" y="2292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767437" y="349232"/>
            <a:ext cx="1077198" cy="882426"/>
          </a:xfrm>
          <a:custGeom>
            <a:avLst/>
            <a:gdLst/>
            <a:ahLst/>
            <a:cxnLst/>
            <a:rect r="r" b="b" t="t" l="l"/>
            <a:pathLst>
              <a:path h="882426" w="1077198">
                <a:moveTo>
                  <a:pt x="0" y="0"/>
                </a:moveTo>
                <a:lnTo>
                  <a:pt x="1077198" y="0"/>
                </a:lnTo>
                <a:lnTo>
                  <a:pt x="1077198" y="882427"/>
                </a:lnTo>
                <a:lnTo>
                  <a:pt x="0" y="882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7620" r="0" b="-14451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0">
            <a:off x="3504414" y="3416827"/>
            <a:ext cx="870886" cy="774000"/>
          </a:xfrm>
          <a:custGeom>
            <a:avLst/>
            <a:gdLst/>
            <a:ahLst/>
            <a:cxnLst/>
            <a:rect r="r" b="b" t="t" l="l"/>
            <a:pathLst>
              <a:path h="774000" w="870886">
                <a:moveTo>
                  <a:pt x="870886" y="0"/>
                </a:moveTo>
                <a:lnTo>
                  <a:pt x="0" y="0"/>
                </a:lnTo>
                <a:lnTo>
                  <a:pt x="0" y="774000"/>
                </a:lnTo>
                <a:lnTo>
                  <a:pt x="870886" y="774000"/>
                </a:lnTo>
                <a:lnTo>
                  <a:pt x="87088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72064" y="7657359"/>
            <a:ext cx="1713269" cy="1702379"/>
          </a:xfrm>
          <a:custGeom>
            <a:avLst/>
            <a:gdLst/>
            <a:ahLst/>
            <a:cxnLst/>
            <a:rect r="r" b="b" t="t" l="l"/>
            <a:pathLst>
              <a:path h="1702379" w="1713269">
                <a:moveTo>
                  <a:pt x="0" y="0"/>
                </a:moveTo>
                <a:lnTo>
                  <a:pt x="1713269" y="0"/>
                </a:lnTo>
                <a:lnTo>
                  <a:pt x="1713269" y="1702380"/>
                </a:lnTo>
                <a:lnTo>
                  <a:pt x="0" y="17023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  <a:ln w="9525" cap="sq">
            <a:solidFill>
              <a:srgbClr val="093643"/>
            </a:solidFill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479502" y="7214469"/>
            <a:ext cx="218470" cy="295230"/>
          </a:xfrm>
          <a:custGeom>
            <a:avLst/>
            <a:gdLst/>
            <a:ahLst/>
            <a:cxnLst/>
            <a:rect r="r" b="b" t="t" l="l"/>
            <a:pathLst>
              <a:path h="295230" w="218470">
                <a:moveTo>
                  <a:pt x="0" y="0"/>
                </a:moveTo>
                <a:lnTo>
                  <a:pt x="218470" y="0"/>
                </a:lnTo>
                <a:lnTo>
                  <a:pt x="218470" y="295231"/>
                </a:lnTo>
                <a:lnTo>
                  <a:pt x="0" y="2952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95055" y="3584197"/>
            <a:ext cx="2820205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CER (Comunità Energetica Rinnovabile) è un’occasione per la cittadinanza per </a:t>
            </a:r>
            <a:r>
              <a:rPr lang="en-US" sz="15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risparmiare </a:t>
            </a: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sulla bolletta, </a:t>
            </a:r>
            <a:r>
              <a:rPr lang="en-US" sz="15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aiutare </a:t>
            </a: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famiglie in difficoltà e </a:t>
            </a:r>
            <a:r>
              <a:rPr lang="en-US" sz="15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contribuire </a:t>
            </a: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 salute dell’ambiente. Scambiare l’energia ci proietta in un mondo più verde e più autosufficiente.</a:t>
            </a: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495055" y="1494833"/>
            <a:ext cx="4345112" cy="1474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37"/>
              </a:lnSpc>
            </a:pPr>
            <a:r>
              <a:rPr lang="en-US" sz="5537" b="true">
                <a:solidFill>
                  <a:srgbClr val="092E64"/>
                </a:solidFill>
                <a:latin typeface="Poppins Bold"/>
                <a:ea typeface="Poppins Bold"/>
                <a:cs typeface="Poppins Bold"/>
                <a:sym typeface="Poppins Bold"/>
              </a:rPr>
              <a:t>ALLA CER DI</a:t>
            </a:r>
          </a:p>
          <a:p>
            <a:pPr algn="l">
              <a:lnSpc>
                <a:spcPts val="5537"/>
              </a:lnSpc>
            </a:pPr>
            <a:r>
              <a:rPr lang="en-US" sz="5537" b="true">
                <a:solidFill>
                  <a:srgbClr val="092E64"/>
                </a:solidFill>
                <a:latin typeface="Poppins Bold"/>
                <a:ea typeface="Poppins Bold"/>
                <a:cs typeface="Poppins Bold"/>
                <a:sym typeface="Poppins Bold"/>
              </a:rPr>
              <a:t>.....................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4602021" y="8765721"/>
            <a:ext cx="2864431" cy="494287"/>
            <a:chOff x="0" y="0"/>
            <a:chExt cx="3819241" cy="659050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659050" cy="659050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92E64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58968" y="76200"/>
              <a:ext cx="541113" cy="544516"/>
            </a:xfrm>
            <a:custGeom>
              <a:avLst/>
              <a:gdLst/>
              <a:ahLst/>
              <a:cxnLst/>
              <a:rect r="r" b="b" t="t" l="l"/>
              <a:pathLst>
                <a:path h="544516" w="541113">
                  <a:moveTo>
                    <a:pt x="0" y="0"/>
                  </a:moveTo>
                  <a:lnTo>
                    <a:pt x="541114" y="0"/>
                  </a:lnTo>
                  <a:lnTo>
                    <a:pt x="541114" y="544516"/>
                  </a:lnTo>
                  <a:lnTo>
                    <a:pt x="0" y="54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811647" y="303450"/>
              <a:ext cx="3007594" cy="303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47"/>
                </a:lnSpc>
              </a:pPr>
              <a:r>
                <a:rPr lang="en-US" b="true" sz="1319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  <a:hlinkClick r:id="rId21" tooltip="https://www.cerinrete.it"/>
                </a:rPr>
                <a:t>www.reallygreatsite.com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811397" y="38100"/>
              <a:ext cx="2422381" cy="6030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47"/>
                </a:lnSpc>
              </a:pPr>
              <a:r>
                <a:rPr lang="en-US" sz="131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segreteria@cerinrete.it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789786" y="6352512"/>
            <a:ext cx="2086377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Inquadra il QR Code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89786" y="6690611"/>
            <a:ext cx="1877825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Iscriviti alla CER del tuo comune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56000" y="7228734"/>
            <a:ext cx="1877825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Inizia a risparmiare!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4379268" y="68057"/>
            <a:ext cx="1021453" cy="1375885"/>
            <a:chOff x="0" y="0"/>
            <a:chExt cx="366066" cy="49308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66066" cy="493086"/>
            </a:xfrm>
            <a:custGeom>
              <a:avLst/>
              <a:gdLst/>
              <a:ahLst/>
              <a:cxnLst/>
              <a:rect r="r" b="b" t="t" l="l"/>
              <a:pathLst>
                <a:path h="493086" w="366066">
                  <a:moveTo>
                    <a:pt x="0" y="0"/>
                  </a:moveTo>
                  <a:lnTo>
                    <a:pt x="366066" y="0"/>
                  </a:lnTo>
                  <a:lnTo>
                    <a:pt x="366066" y="493086"/>
                  </a:lnTo>
                  <a:lnTo>
                    <a:pt x="0" y="493086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9525"/>
              <a:ext cx="366066" cy="502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4537213" y="509473"/>
            <a:ext cx="719663" cy="493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18"/>
              </a:lnSpc>
            </a:pPr>
            <a:r>
              <a:rPr lang="en-US" b="true" sz="1146" spc="11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Stemma del comune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