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y Grotesk Key" charset="1" panose="00000500000000000000"/>
      <p:regular r:id="rId7"/>
    </p:embeddedFont>
    <p:embeddedFont>
      <p:font typeface="Cy Grotesk Wide Semi-Bold" charset="1" panose="00000705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png" Type="http://schemas.openxmlformats.org/officeDocument/2006/relationships/image"/><Relationship Id="rId16" Target="../media/image15.svg" Type="http://schemas.openxmlformats.org/officeDocument/2006/relationships/image"/><Relationship Id="rId17" Target="../media/image16.png" Type="http://schemas.openxmlformats.org/officeDocument/2006/relationships/image"/><Relationship Id="rId18" Target="../media/image17.svg" Type="http://schemas.openxmlformats.org/officeDocument/2006/relationships/image"/><Relationship Id="rId19" Target="../media/image18.png" Type="http://schemas.openxmlformats.org/officeDocument/2006/relationships/image"/><Relationship Id="rId2" Target="../media/image1.png" Type="http://schemas.openxmlformats.org/officeDocument/2006/relationships/image"/><Relationship Id="rId20" Target="../media/image19.svg" Type="http://schemas.openxmlformats.org/officeDocument/2006/relationships/image"/><Relationship Id="rId21" Target="../media/image20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1ECE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26969" y="-152804"/>
            <a:ext cx="7873174" cy="2386197"/>
            <a:chOff x="0" y="0"/>
            <a:chExt cx="2821568" cy="85515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821568" cy="855159"/>
            </a:xfrm>
            <a:custGeom>
              <a:avLst/>
              <a:gdLst/>
              <a:ahLst/>
              <a:cxnLst/>
              <a:rect r="r" b="b" t="t" l="l"/>
              <a:pathLst>
                <a:path h="855159" w="2821568">
                  <a:moveTo>
                    <a:pt x="0" y="0"/>
                  </a:moveTo>
                  <a:lnTo>
                    <a:pt x="2821568" y="0"/>
                  </a:lnTo>
                  <a:lnTo>
                    <a:pt x="2821568" y="855159"/>
                  </a:lnTo>
                  <a:lnTo>
                    <a:pt x="0" y="855159"/>
                  </a:lnTo>
                  <a:close/>
                </a:path>
              </a:pathLst>
            </a:custGeom>
            <a:solidFill>
              <a:srgbClr val="CDF461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9525"/>
              <a:ext cx="2821568" cy="86468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true" flipV="false" rot="0">
            <a:off x="4308957" y="-491035"/>
            <a:ext cx="4265878" cy="2458212"/>
          </a:xfrm>
          <a:custGeom>
            <a:avLst/>
            <a:gdLst/>
            <a:ahLst/>
            <a:cxnLst/>
            <a:rect r="r" b="b" t="t" l="l"/>
            <a:pathLst>
              <a:path h="2458212" w="4265878">
                <a:moveTo>
                  <a:pt x="4265879" y="0"/>
                </a:moveTo>
                <a:lnTo>
                  <a:pt x="0" y="0"/>
                </a:lnTo>
                <a:lnTo>
                  <a:pt x="0" y="2458212"/>
                </a:lnTo>
                <a:lnTo>
                  <a:pt x="4265879" y="2458212"/>
                </a:lnTo>
                <a:lnTo>
                  <a:pt x="4265879" y="0"/>
                </a:lnTo>
                <a:close/>
              </a:path>
            </a:pathLst>
          </a:custGeom>
          <a:blipFill>
            <a:blip r:embed="rId2">
              <a:alphaModFix amt="1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true" rot="0">
            <a:off x="-1274191" y="-237143"/>
            <a:ext cx="4265878" cy="2458212"/>
          </a:xfrm>
          <a:custGeom>
            <a:avLst/>
            <a:gdLst/>
            <a:ahLst/>
            <a:cxnLst/>
            <a:rect r="r" b="b" t="t" l="l"/>
            <a:pathLst>
              <a:path h="2458212" w="4265878">
                <a:moveTo>
                  <a:pt x="0" y="2458212"/>
                </a:moveTo>
                <a:lnTo>
                  <a:pt x="4265879" y="2458212"/>
                </a:lnTo>
                <a:lnTo>
                  <a:pt x="4265879" y="0"/>
                </a:lnTo>
                <a:lnTo>
                  <a:pt x="0" y="0"/>
                </a:lnTo>
                <a:lnTo>
                  <a:pt x="0" y="2458212"/>
                </a:lnTo>
                <a:close/>
              </a:path>
            </a:pathLst>
          </a:custGeom>
          <a:blipFill>
            <a:blip r:embed="rId2">
              <a:alphaModFix amt="14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7" id="7"/>
          <p:cNvGrpSpPr/>
          <p:nvPr/>
        </p:nvGrpSpPr>
        <p:grpSpPr>
          <a:xfrm rot="0">
            <a:off x="704446" y="1526777"/>
            <a:ext cx="6407366" cy="1475343"/>
            <a:chOff x="0" y="0"/>
            <a:chExt cx="2296255" cy="528730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2296255" cy="528730"/>
            </a:xfrm>
            <a:custGeom>
              <a:avLst/>
              <a:gdLst/>
              <a:ahLst/>
              <a:cxnLst/>
              <a:rect r="r" b="b" t="t" l="l"/>
              <a:pathLst>
                <a:path h="528730" w="2296255">
                  <a:moveTo>
                    <a:pt x="19333" y="0"/>
                  </a:moveTo>
                  <a:lnTo>
                    <a:pt x="2276923" y="0"/>
                  </a:lnTo>
                  <a:cubicBezTo>
                    <a:pt x="2282050" y="0"/>
                    <a:pt x="2286967" y="2037"/>
                    <a:pt x="2290593" y="5662"/>
                  </a:cubicBezTo>
                  <a:cubicBezTo>
                    <a:pt x="2294218" y="9288"/>
                    <a:pt x="2296255" y="14205"/>
                    <a:pt x="2296255" y="19333"/>
                  </a:cubicBezTo>
                  <a:lnTo>
                    <a:pt x="2296255" y="509397"/>
                  </a:lnTo>
                  <a:cubicBezTo>
                    <a:pt x="2296255" y="520074"/>
                    <a:pt x="2287600" y="528730"/>
                    <a:pt x="2276923" y="528730"/>
                  </a:cubicBezTo>
                  <a:lnTo>
                    <a:pt x="19333" y="528730"/>
                  </a:lnTo>
                  <a:cubicBezTo>
                    <a:pt x="8655" y="528730"/>
                    <a:pt x="0" y="520074"/>
                    <a:pt x="0" y="509397"/>
                  </a:cubicBezTo>
                  <a:lnTo>
                    <a:pt x="0" y="19333"/>
                  </a:lnTo>
                  <a:cubicBezTo>
                    <a:pt x="0" y="8655"/>
                    <a:pt x="8655" y="0"/>
                    <a:pt x="19333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9" id="9"/>
            <p:cNvSpPr txBox="true"/>
            <p:nvPr/>
          </p:nvSpPr>
          <p:spPr>
            <a:xfrm>
              <a:off x="0" y="-9525"/>
              <a:ext cx="2296255" cy="538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10" id="10"/>
          <p:cNvGrpSpPr/>
          <p:nvPr/>
        </p:nvGrpSpPr>
        <p:grpSpPr>
          <a:xfrm rot="0">
            <a:off x="704446" y="3187984"/>
            <a:ext cx="6407366" cy="1475343"/>
            <a:chOff x="0" y="0"/>
            <a:chExt cx="2296255" cy="528730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2296255" cy="528730"/>
            </a:xfrm>
            <a:custGeom>
              <a:avLst/>
              <a:gdLst/>
              <a:ahLst/>
              <a:cxnLst/>
              <a:rect r="r" b="b" t="t" l="l"/>
              <a:pathLst>
                <a:path h="528730" w="2296255">
                  <a:moveTo>
                    <a:pt x="19333" y="0"/>
                  </a:moveTo>
                  <a:lnTo>
                    <a:pt x="2276923" y="0"/>
                  </a:lnTo>
                  <a:cubicBezTo>
                    <a:pt x="2282050" y="0"/>
                    <a:pt x="2286967" y="2037"/>
                    <a:pt x="2290593" y="5662"/>
                  </a:cubicBezTo>
                  <a:cubicBezTo>
                    <a:pt x="2294218" y="9288"/>
                    <a:pt x="2296255" y="14205"/>
                    <a:pt x="2296255" y="19333"/>
                  </a:cubicBezTo>
                  <a:lnTo>
                    <a:pt x="2296255" y="509397"/>
                  </a:lnTo>
                  <a:cubicBezTo>
                    <a:pt x="2296255" y="520074"/>
                    <a:pt x="2287600" y="528730"/>
                    <a:pt x="2276923" y="528730"/>
                  </a:cubicBezTo>
                  <a:lnTo>
                    <a:pt x="19333" y="528730"/>
                  </a:lnTo>
                  <a:cubicBezTo>
                    <a:pt x="8655" y="528730"/>
                    <a:pt x="0" y="520074"/>
                    <a:pt x="0" y="509397"/>
                  </a:cubicBezTo>
                  <a:lnTo>
                    <a:pt x="0" y="19333"/>
                  </a:lnTo>
                  <a:cubicBezTo>
                    <a:pt x="0" y="8655"/>
                    <a:pt x="8655" y="0"/>
                    <a:pt x="19333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2" id="12"/>
            <p:cNvSpPr txBox="true"/>
            <p:nvPr/>
          </p:nvSpPr>
          <p:spPr>
            <a:xfrm>
              <a:off x="0" y="-9525"/>
              <a:ext cx="2296255" cy="538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667628" y="1512362"/>
            <a:ext cx="6406406" cy="1452413"/>
            <a:chOff x="0" y="0"/>
            <a:chExt cx="2295911" cy="520512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2295911" cy="520512"/>
            </a:xfrm>
            <a:custGeom>
              <a:avLst/>
              <a:gdLst/>
              <a:ahLst/>
              <a:cxnLst/>
              <a:rect r="r" b="b" t="t" l="l"/>
              <a:pathLst>
                <a:path h="520512" w="2295911">
                  <a:moveTo>
                    <a:pt x="19335" y="0"/>
                  </a:moveTo>
                  <a:lnTo>
                    <a:pt x="2276576" y="0"/>
                  </a:lnTo>
                  <a:cubicBezTo>
                    <a:pt x="2281704" y="0"/>
                    <a:pt x="2286622" y="2037"/>
                    <a:pt x="2290248" y="5663"/>
                  </a:cubicBezTo>
                  <a:cubicBezTo>
                    <a:pt x="2293874" y="9289"/>
                    <a:pt x="2295911" y="14207"/>
                    <a:pt x="2295911" y="19335"/>
                  </a:cubicBezTo>
                  <a:lnTo>
                    <a:pt x="2295911" y="501176"/>
                  </a:lnTo>
                  <a:cubicBezTo>
                    <a:pt x="2295911" y="511855"/>
                    <a:pt x="2287254" y="520512"/>
                    <a:pt x="2276576" y="520512"/>
                  </a:cubicBezTo>
                  <a:lnTo>
                    <a:pt x="19335" y="520512"/>
                  </a:lnTo>
                  <a:cubicBezTo>
                    <a:pt x="14207" y="520512"/>
                    <a:pt x="9289" y="518475"/>
                    <a:pt x="5663" y="514849"/>
                  </a:cubicBezTo>
                  <a:cubicBezTo>
                    <a:pt x="2037" y="511223"/>
                    <a:pt x="0" y="506305"/>
                    <a:pt x="0" y="501176"/>
                  </a:cubicBezTo>
                  <a:lnTo>
                    <a:pt x="0" y="19335"/>
                  </a:lnTo>
                  <a:cubicBezTo>
                    <a:pt x="0" y="14207"/>
                    <a:pt x="2037" y="9289"/>
                    <a:pt x="5663" y="5663"/>
                  </a:cubicBezTo>
                  <a:cubicBezTo>
                    <a:pt x="9289" y="2037"/>
                    <a:pt x="14207" y="0"/>
                    <a:pt x="1933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9525"/>
              <a:ext cx="2295911" cy="530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667628" y="3173569"/>
            <a:ext cx="6406406" cy="1452413"/>
            <a:chOff x="0" y="0"/>
            <a:chExt cx="2295911" cy="520512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295911" cy="520512"/>
            </a:xfrm>
            <a:custGeom>
              <a:avLst/>
              <a:gdLst/>
              <a:ahLst/>
              <a:cxnLst/>
              <a:rect r="r" b="b" t="t" l="l"/>
              <a:pathLst>
                <a:path h="520512" w="2295911">
                  <a:moveTo>
                    <a:pt x="19335" y="0"/>
                  </a:moveTo>
                  <a:lnTo>
                    <a:pt x="2276576" y="0"/>
                  </a:lnTo>
                  <a:cubicBezTo>
                    <a:pt x="2281704" y="0"/>
                    <a:pt x="2286622" y="2037"/>
                    <a:pt x="2290248" y="5663"/>
                  </a:cubicBezTo>
                  <a:cubicBezTo>
                    <a:pt x="2293874" y="9289"/>
                    <a:pt x="2295911" y="14207"/>
                    <a:pt x="2295911" y="19335"/>
                  </a:cubicBezTo>
                  <a:lnTo>
                    <a:pt x="2295911" y="501176"/>
                  </a:lnTo>
                  <a:cubicBezTo>
                    <a:pt x="2295911" y="511855"/>
                    <a:pt x="2287254" y="520512"/>
                    <a:pt x="2276576" y="520512"/>
                  </a:cubicBezTo>
                  <a:lnTo>
                    <a:pt x="19335" y="520512"/>
                  </a:lnTo>
                  <a:cubicBezTo>
                    <a:pt x="14207" y="520512"/>
                    <a:pt x="9289" y="518475"/>
                    <a:pt x="5663" y="514849"/>
                  </a:cubicBezTo>
                  <a:cubicBezTo>
                    <a:pt x="2037" y="511223"/>
                    <a:pt x="0" y="506305"/>
                    <a:pt x="0" y="501176"/>
                  </a:cubicBezTo>
                  <a:lnTo>
                    <a:pt x="0" y="19335"/>
                  </a:lnTo>
                  <a:cubicBezTo>
                    <a:pt x="0" y="14207"/>
                    <a:pt x="2037" y="9289"/>
                    <a:pt x="5663" y="5663"/>
                  </a:cubicBezTo>
                  <a:cubicBezTo>
                    <a:pt x="9289" y="2037"/>
                    <a:pt x="14207" y="0"/>
                    <a:pt x="1933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9525"/>
              <a:ext cx="2295911" cy="530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1203591" y="3242474"/>
            <a:ext cx="1145008" cy="1420853"/>
          </a:xfrm>
          <a:custGeom>
            <a:avLst/>
            <a:gdLst/>
            <a:ahLst/>
            <a:cxnLst/>
            <a:rect r="r" b="b" t="t" l="l"/>
            <a:pathLst>
              <a:path h="1420853" w="1145008">
                <a:moveTo>
                  <a:pt x="0" y="0"/>
                </a:moveTo>
                <a:lnTo>
                  <a:pt x="1145007" y="0"/>
                </a:lnTo>
                <a:lnTo>
                  <a:pt x="1145007" y="1420853"/>
                </a:lnTo>
                <a:lnTo>
                  <a:pt x="0" y="142085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-32681" t="0" r="-32773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20" id="20"/>
          <p:cNvGrpSpPr/>
          <p:nvPr/>
        </p:nvGrpSpPr>
        <p:grpSpPr>
          <a:xfrm rot="0">
            <a:off x="704446" y="4849192"/>
            <a:ext cx="6407366" cy="1475343"/>
            <a:chOff x="0" y="0"/>
            <a:chExt cx="2296255" cy="52873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2296255" cy="528730"/>
            </a:xfrm>
            <a:custGeom>
              <a:avLst/>
              <a:gdLst/>
              <a:ahLst/>
              <a:cxnLst/>
              <a:rect r="r" b="b" t="t" l="l"/>
              <a:pathLst>
                <a:path h="528730" w="2296255">
                  <a:moveTo>
                    <a:pt x="19333" y="0"/>
                  </a:moveTo>
                  <a:lnTo>
                    <a:pt x="2276923" y="0"/>
                  </a:lnTo>
                  <a:cubicBezTo>
                    <a:pt x="2282050" y="0"/>
                    <a:pt x="2286967" y="2037"/>
                    <a:pt x="2290593" y="5662"/>
                  </a:cubicBezTo>
                  <a:cubicBezTo>
                    <a:pt x="2294218" y="9288"/>
                    <a:pt x="2296255" y="14205"/>
                    <a:pt x="2296255" y="19333"/>
                  </a:cubicBezTo>
                  <a:lnTo>
                    <a:pt x="2296255" y="509397"/>
                  </a:lnTo>
                  <a:cubicBezTo>
                    <a:pt x="2296255" y="520074"/>
                    <a:pt x="2287600" y="528730"/>
                    <a:pt x="2276923" y="528730"/>
                  </a:cubicBezTo>
                  <a:lnTo>
                    <a:pt x="19333" y="528730"/>
                  </a:lnTo>
                  <a:cubicBezTo>
                    <a:pt x="8655" y="528730"/>
                    <a:pt x="0" y="520074"/>
                    <a:pt x="0" y="509397"/>
                  </a:cubicBezTo>
                  <a:lnTo>
                    <a:pt x="0" y="19333"/>
                  </a:lnTo>
                  <a:cubicBezTo>
                    <a:pt x="0" y="8655"/>
                    <a:pt x="8655" y="0"/>
                    <a:pt x="19333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-9525"/>
              <a:ext cx="2296255" cy="538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667628" y="4834777"/>
            <a:ext cx="6406406" cy="1452413"/>
            <a:chOff x="0" y="0"/>
            <a:chExt cx="2295911" cy="520512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2295911" cy="520512"/>
            </a:xfrm>
            <a:custGeom>
              <a:avLst/>
              <a:gdLst/>
              <a:ahLst/>
              <a:cxnLst/>
              <a:rect r="r" b="b" t="t" l="l"/>
              <a:pathLst>
                <a:path h="520512" w="2295911">
                  <a:moveTo>
                    <a:pt x="19335" y="0"/>
                  </a:moveTo>
                  <a:lnTo>
                    <a:pt x="2276576" y="0"/>
                  </a:lnTo>
                  <a:cubicBezTo>
                    <a:pt x="2281704" y="0"/>
                    <a:pt x="2286622" y="2037"/>
                    <a:pt x="2290248" y="5663"/>
                  </a:cubicBezTo>
                  <a:cubicBezTo>
                    <a:pt x="2293874" y="9289"/>
                    <a:pt x="2295911" y="14207"/>
                    <a:pt x="2295911" y="19335"/>
                  </a:cubicBezTo>
                  <a:lnTo>
                    <a:pt x="2295911" y="501176"/>
                  </a:lnTo>
                  <a:cubicBezTo>
                    <a:pt x="2295911" y="511855"/>
                    <a:pt x="2287254" y="520512"/>
                    <a:pt x="2276576" y="520512"/>
                  </a:cubicBezTo>
                  <a:lnTo>
                    <a:pt x="19335" y="520512"/>
                  </a:lnTo>
                  <a:cubicBezTo>
                    <a:pt x="14207" y="520512"/>
                    <a:pt x="9289" y="518475"/>
                    <a:pt x="5663" y="514849"/>
                  </a:cubicBezTo>
                  <a:cubicBezTo>
                    <a:pt x="2037" y="511223"/>
                    <a:pt x="0" y="506305"/>
                    <a:pt x="0" y="501176"/>
                  </a:cubicBezTo>
                  <a:lnTo>
                    <a:pt x="0" y="19335"/>
                  </a:lnTo>
                  <a:cubicBezTo>
                    <a:pt x="0" y="14207"/>
                    <a:pt x="2037" y="9289"/>
                    <a:pt x="5663" y="5663"/>
                  </a:cubicBezTo>
                  <a:cubicBezTo>
                    <a:pt x="9289" y="2037"/>
                    <a:pt x="14207" y="0"/>
                    <a:pt x="1933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-9525"/>
              <a:ext cx="2295911" cy="530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704446" y="6510399"/>
            <a:ext cx="6407366" cy="1475343"/>
            <a:chOff x="0" y="0"/>
            <a:chExt cx="2296255" cy="52873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296255" cy="528730"/>
            </a:xfrm>
            <a:custGeom>
              <a:avLst/>
              <a:gdLst/>
              <a:ahLst/>
              <a:cxnLst/>
              <a:rect r="r" b="b" t="t" l="l"/>
              <a:pathLst>
                <a:path h="528730" w="2296255">
                  <a:moveTo>
                    <a:pt x="19333" y="0"/>
                  </a:moveTo>
                  <a:lnTo>
                    <a:pt x="2276923" y="0"/>
                  </a:lnTo>
                  <a:cubicBezTo>
                    <a:pt x="2282050" y="0"/>
                    <a:pt x="2286967" y="2037"/>
                    <a:pt x="2290593" y="5662"/>
                  </a:cubicBezTo>
                  <a:cubicBezTo>
                    <a:pt x="2294218" y="9288"/>
                    <a:pt x="2296255" y="14205"/>
                    <a:pt x="2296255" y="19333"/>
                  </a:cubicBezTo>
                  <a:lnTo>
                    <a:pt x="2296255" y="509397"/>
                  </a:lnTo>
                  <a:cubicBezTo>
                    <a:pt x="2296255" y="520074"/>
                    <a:pt x="2287600" y="528730"/>
                    <a:pt x="2276923" y="528730"/>
                  </a:cubicBezTo>
                  <a:lnTo>
                    <a:pt x="19333" y="528730"/>
                  </a:lnTo>
                  <a:cubicBezTo>
                    <a:pt x="8655" y="528730"/>
                    <a:pt x="0" y="520074"/>
                    <a:pt x="0" y="509397"/>
                  </a:cubicBezTo>
                  <a:lnTo>
                    <a:pt x="0" y="19333"/>
                  </a:lnTo>
                  <a:cubicBezTo>
                    <a:pt x="0" y="8655"/>
                    <a:pt x="8655" y="0"/>
                    <a:pt x="19333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-9525"/>
              <a:ext cx="2296255" cy="538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667628" y="6495984"/>
            <a:ext cx="6406406" cy="1452413"/>
            <a:chOff x="0" y="0"/>
            <a:chExt cx="2295911" cy="520512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2295911" cy="520512"/>
            </a:xfrm>
            <a:custGeom>
              <a:avLst/>
              <a:gdLst/>
              <a:ahLst/>
              <a:cxnLst/>
              <a:rect r="r" b="b" t="t" l="l"/>
              <a:pathLst>
                <a:path h="520512" w="2295911">
                  <a:moveTo>
                    <a:pt x="19335" y="0"/>
                  </a:moveTo>
                  <a:lnTo>
                    <a:pt x="2276576" y="0"/>
                  </a:lnTo>
                  <a:cubicBezTo>
                    <a:pt x="2281704" y="0"/>
                    <a:pt x="2286622" y="2037"/>
                    <a:pt x="2290248" y="5663"/>
                  </a:cubicBezTo>
                  <a:cubicBezTo>
                    <a:pt x="2293874" y="9289"/>
                    <a:pt x="2295911" y="14207"/>
                    <a:pt x="2295911" y="19335"/>
                  </a:cubicBezTo>
                  <a:lnTo>
                    <a:pt x="2295911" y="501176"/>
                  </a:lnTo>
                  <a:cubicBezTo>
                    <a:pt x="2295911" y="511855"/>
                    <a:pt x="2287254" y="520512"/>
                    <a:pt x="2276576" y="520512"/>
                  </a:cubicBezTo>
                  <a:lnTo>
                    <a:pt x="19335" y="520512"/>
                  </a:lnTo>
                  <a:cubicBezTo>
                    <a:pt x="14207" y="520512"/>
                    <a:pt x="9289" y="518475"/>
                    <a:pt x="5663" y="514849"/>
                  </a:cubicBezTo>
                  <a:cubicBezTo>
                    <a:pt x="2037" y="511223"/>
                    <a:pt x="0" y="506305"/>
                    <a:pt x="0" y="501176"/>
                  </a:cubicBezTo>
                  <a:lnTo>
                    <a:pt x="0" y="19335"/>
                  </a:lnTo>
                  <a:cubicBezTo>
                    <a:pt x="0" y="14207"/>
                    <a:pt x="2037" y="9289"/>
                    <a:pt x="5663" y="5663"/>
                  </a:cubicBezTo>
                  <a:cubicBezTo>
                    <a:pt x="9289" y="2037"/>
                    <a:pt x="14207" y="0"/>
                    <a:pt x="1933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-9525"/>
              <a:ext cx="2295911" cy="530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704446" y="8171607"/>
            <a:ext cx="6407366" cy="1475343"/>
            <a:chOff x="0" y="0"/>
            <a:chExt cx="2296255" cy="52873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2296255" cy="528730"/>
            </a:xfrm>
            <a:custGeom>
              <a:avLst/>
              <a:gdLst/>
              <a:ahLst/>
              <a:cxnLst/>
              <a:rect r="r" b="b" t="t" l="l"/>
              <a:pathLst>
                <a:path h="528730" w="2296255">
                  <a:moveTo>
                    <a:pt x="19333" y="0"/>
                  </a:moveTo>
                  <a:lnTo>
                    <a:pt x="2276923" y="0"/>
                  </a:lnTo>
                  <a:cubicBezTo>
                    <a:pt x="2282050" y="0"/>
                    <a:pt x="2286967" y="2037"/>
                    <a:pt x="2290593" y="5662"/>
                  </a:cubicBezTo>
                  <a:cubicBezTo>
                    <a:pt x="2294218" y="9288"/>
                    <a:pt x="2296255" y="14205"/>
                    <a:pt x="2296255" y="19333"/>
                  </a:cubicBezTo>
                  <a:lnTo>
                    <a:pt x="2296255" y="509397"/>
                  </a:lnTo>
                  <a:cubicBezTo>
                    <a:pt x="2296255" y="520074"/>
                    <a:pt x="2287600" y="528730"/>
                    <a:pt x="2276923" y="528730"/>
                  </a:cubicBezTo>
                  <a:lnTo>
                    <a:pt x="19333" y="528730"/>
                  </a:lnTo>
                  <a:cubicBezTo>
                    <a:pt x="8655" y="528730"/>
                    <a:pt x="0" y="520074"/>
                    <a:pt x="0" y="509397"/>
                  </a:cubicBezTo>
                  <a:lnTo>
                    <a:pt x="0" y="19333"/>
                  </a:lnTo>
                  <a:cubicBezTo>
                    <a:pt x="0" y="8655"/>
                    <a:pt x="8655" y="0"/>
                    <a:pt x="19333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-9525"/>
              <a:ext cx="2296255" cy="53825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667628" y="8157192"/>
            <a:ext cx="6406406" cy="1452413"/>
            <a:chOff x="0" y="0"/>
            <a:chExt cx="2295911" cy="520512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2295911" cy="520512"/>
            </a:xfrm>
            <a:custGeom>
              <a:avLst/>
              <a:gdLst/>
              <a:ahLst/>
              <a:cxnLst/>
              <a:rect r="r" b="b" t="t" l="l"/>
              <a:pathLst>
                <a:path h="520512" w="2295911">
                  <a:moveTo>
                    <a:pt x="19335" y="0"/>
                  </a:moveTo>
                  <a:lnTo>
                    <a:pt x="2276576" y="0"/>
                  </a:lnTo>
                  <a:cubicBezTo>
                    <a:pt x="2281704" y="0"/>
                    <a:pt x="2286622" y="2037"/>
                    <a:pt x="2290248" y="5663"/>
                  </a:cubicBezTo>
                  <a:cubicBezTo>
                    <a:pt x="2293874" y="9289"/>
                    <a:pt x="2295911" y="14207"/>
                    <a:pt x="2295911" y="19335"/>
                  </a:cubicBezTo>
                  <a:lnTo>
                    <a:pt x="2295911" y="501176"/>
                  </a:lnTo>
                  <a:cubicBezTo>
                    <a:pt x="2295911" y="511855"/>
                    <a:pt x="2287254" y="520512"/>
                    <a:pt x="2276576" y="520512"/>
                  </a:cubicBezTo>
                  <a:lnTo>
                    <a:pt x="19335" y="520512"/>
                  </a:lnTo>
                  <a:cubicBezTo>
                    <a:pt x="14207" y="520512"/>
                    <a:pt x="9289" y="518475"/>
                    <a:pt x="5663" y="514849"/>
                  </a:cubicBezTo>
                  <a:cubicBezTo>
                    <a:pt x="2037" y="511223"/>
                    <a:pt x="0" y="506305"/>
                    <a:pt x="0" y="501176"/>
                  </a:cubicBezTo>
                  <a:lnTo>
                    <a:pt x="0" y="19335"/>
                  </a:lnTo>
                  <a:cubicBezTo>
                    <a:pt x="0" y="14207"/>
                    <a:pt x="2037" y="9289"/>
                    <a:pt x="5663" y="5663"/>
                  </a:cubicBezTo>
                  <a:cubicBezTo>
                    <a:pt x="9289" y="2037"/>
                    <a:pt x="14207" y="0"/>
                    <a:pt x="19335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0" y="-9525"/>
              <a:ext cx="2295911" cy="5300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80"/>
                </a:lnSpc>
              </a:pPr>
            </a:p>
          </p:txBody>
        </p:sp>
      </p:grpSp>
      <p:sp>
        <p:nvSpPr>
          <p:cNvPr name="Freeform 38" id="38"/>
          <p:cNvSpPr/>
          <p:nvPr/>
        </p:nvSpPr>
        <p:spPr>
          <a:xfrm flipH="false" flipV="false" rot="0">
            <a:off x="886746" y="5138394"/>
            <a:ext cx="1513247" cy="865161"/>
          </a:xfrm>
          <a:custGeom>
            <a:avLst/>
            <a:gdLst/>
            <a:ahLst/>
            <a:cxnLst/>
            <a:rect r="r" b="b" t="t" l="l"/>
            <a:pathLst>
              <a:path h="865161" w="1513247">
                <a:moveTo>
                  <a:pt x="0" y="0"/>
                </a:moveTo>
                <a:lnTo>
                  <a:pt x="1513247" y="0"/>
                </a:lnTo>
                <a:lnTo>
                  <a:pt x="1513247" y="865161"/>
                </a:lnTo>
                <a:lnTo>
                  <a:pt x="0" y="86516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-16177" r="0" b="-15004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39" id="39"/>
          <p:cNvSpPr/>
          <p:nvPr/>
        </p:nvSpPr>
        <p:spPr>
          <a:xfrm flipH="false" flipV="false" rot="0">
            <a:off x="5869960" y="17332"/>
            <a:ext cx="1690040" cy="1022962"/>
          </a:xfrm>
          <a:custGeom>
            <a:avLst/>
            <a:gdLst/>
            <a:ahLst/>
            <a:cxnLst/>
            <a:rect r="r" b="b" t="t" l="l"/>
            <a:pathLst>
              <a:path h="1022962" w="1690040">
                <a:moveTo>
                  <a:pt x="0" y="0"/>
                </a:moveTo>
                <a:lnTo>
                  <a:pt x="1690040" y="0"/>
                </a:lnTo>
                <a:lnTo>
                  <a:pt x="1690040" y="1022962"/>
                </a:lnTo>
                <a:lnTo>
                  <a:pt x="0" y="10229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-12436" r="0" b="-1147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40" id="40"/>
          <p:cNvGrpSpPr/>
          <p:nvPr/>
        </p:nvGrpSpPr>
        <p:grpSpPr>
          <a:xfrm rot="0">
            <a:off x="-457322" y="9936000"/>
            <a:ext cx="8474643" cy="895563"/>
            <a:chOff x="0" y="0"/>
            <a:chExt cx="3037121" cy="32095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3037121" cy="320950"/>
            </a:xfrm>
            <a:custGeom>
              <a:avLst/>
              <a:gdLst/>
              <a:ahLst/>
              <a:cxnLst/>
              <a:rect r="r" b="b" t="t" l="l"/>
              <a:pathLst>
                <a:path h="320950" w="3037121">
                  <a:moveTo>
                    <a:pt x="0" y="0"/>
                  </a:moveTo>
                  <a:lnTo>
                    <a:pt x="3037121" y="0"/>
                  </a:lnTo>
                  <a:lnTo>
                    <a:pt x="3037121" y="320950"/>
                  </a:lnTo>
                  <a:lnTo>
                    <a:pt x="0" y="320950"/>
                  </a:lnTo>
                  <a:close/>
                </a:path>
              </a:pathLst>
            </a:custGeom>
            <a:solidFill>
              <a:srgbClr val="B5A5EB"/>
            </a:solidFill>
            <a:ln cap="sq">
              <a:noFill/>
              <a:prstDash val="solid"/>
              <a:miter/>
            </a:ln>
          </p:spPr>
        </p:sp>
        <p:sp>
          <p:nvSpPr>
            <p:cNvPr name="TextBox 42" id="42"/>
            <p:cNvSpPr txBox="true"/>
            <p:nvPr/>
          </p:nvSpPr>
          <p:spPr>
            <a:xfrm>
              <a:off x="0" y="-9525"/>
              <a:ext cx="3037121" cy="3304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43" id="43"/>
          <p:cNvSpPr/>
          <p:nvPr/>
        </p:nvSpPr>
        <p:spPr>
          <a:xfrm flipH="false" flipV="false" rot="0">
            <a:off x="575438" y="10253109"/>
            <a:ext cx="173885" cy="125632"/>
          </a:xfrm>
          <a:custGeom>
            <a:avLst/>
            <a:gdLst/>
            <a:ahLst/>
            <a:cxnLst/>
            <a:rect r="r" b="b" t="t" l="l"/>
            <a:pathLst>
              <a:path h="125632" w="173885">
                <a:moveTo>
                  <a:pt x="0" y="0"/>
                </a:moveTo>
                <a:lnTo>
                  <a:pt x="173885" y="0"/>
                </a:lnTo>
                <a:lnTo>
                  <a:pt x="173885" y="125632"/>
                </a:lnTo>
                <a:lnTo>
                  <a:pt x="0" y="12563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44" id="44"/>
          <p:cNvSpPr/>
          <p:nvPr/>
        </p:nvSpPr>
        <p:spPr>
          <a:xfrm flipH="false" flipV="false" rot="0">
            <a:off x="5368632" y="10229996"/>
            <a:ext cx="173885" cy="173451"/>
          </a:xfrm>
          <a:custGeom>
            <a:avLst/>
            <a:gdLst/>
            <a:ahLst/>
            <a:cxnLst/>
            <a:rect r="r" b="b" t="t" l="l"/>
            <a:pathLst>
              <a:path h="173451" w="173885">
                <a:moveTo>
                  <a:pt x="0" y="0"/>
                </a:moveTo>
                <a:lnTo>
                  <a:pt x="173885" y="0"/>
                </a:lnTo>
                <a:lnTo>
                  <a:pt x="173885" y="173450"/>
                </a:lnTo>
                <a:lnTo>
                  <a:pt x="0" y="173450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grpSp>
        <p:nvGrpSpPr>
          <p:cNvPr name="Group 45" id="45"/>
          <p:cNvGrpSpPr/>
          <p:nvPr/>
        </p:nvGrpSpPr>
        <p:grpSpPr>
          <a:xfrm rot="0">
            <a:off x="463809" y="2062796"/>
            <a:ext cx="420540" cy="417112"/>
            <a:chOff x="0" y="0"/>
            <a:chExt cx="819481" cy="812800"/>
          </a:xfrm>
        </p:grpSpPr>
        <p:sp>
          <p:nvSpPr>
            <p:cNvPr name="Freeform 46" id="46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47" id="47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48" id="48"/>
          <p:cNvGrpSpPr/>
          <p:nvPr/>
        </p:nvGrpSpPr>
        <p:grpSpPr>
          <a:xfrm rot="0">
            <a:off x="463809" y="3698124"/>
            <a:ext cx="420540" cy="417112"/>
            <a:chOff x="0" y="0"/>
            <a:chExt cx="819481" cy="812800"/>
          </a:xfrm>
        </p:grpSpPr>
        <p:sp>
          <p:nvSpPr>
            <p:cNvPr name="Freeform 49" id="49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50" id="50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1" id="51"/>
          <p:cNvGrpSpPr/>
          <p:nvPr/>
        </p:nvGrpSpPr>
        <p:grpSpPr>
          <a:xfrm rot="0">
            <a:off x="463809" y="5359331"/>
            <a:ext cx="420540" cy="417112"/>
            <a:chOff x="0" y="0"/>
            <a:chExt cx="819481" cy="812800"/>
          </a:xfrm>
        </p:grpSpPr>
        <p:sp>
          <p:nvSpPr>
            <p:cNvPr name="Freeform 52" id="52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53" id="53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4" id="54"/>
          <p:cNvGrpSpPr/>
          <p:nvPr/>
        </p:nvGrpSpPr>
        <p:grpSpPr>
          <a:xfrm rot="0">
            <a:off x="463809" y="7020539"/>
            <a:ext cx="420540" cy="417112"/>
            <a:chOff x="0" y="0"/>
            <a:chExt cx="819481" cy="8128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56" id="56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7" id="57"/>
          <p:cNvGrpSpPr/>
          <p:nvPr/>
        </p:nvGrpSpPr>
        <p:grpSpPr>
          <a:xfrm rot="0">
            <a:off x="463809" y="8707626"/>
            <a:ext cx="420540" cy="417112"/>
            <a:chOff x="0" y="0"/>
            <a:chExt cx="819481" cy="812800"/>
          </a:xfrm>
        </p:grpSpPr>
        <p:sp>
          <p:nvSpPr>
            <p:cNvPr name="Freeform 58" id="58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111111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59" id="59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0" id="60"/>
          <p:cNvGrpSpPr/>
          <p:nvPr/>
        </p:nvGrpSpPr>
        <p:grpSpPr>
          <a:xfrm rot="0">
            <a:off x="448188" y="2048988"/>
            <a:ext cx="410560" cy="407213"/>
            <a:chOff x="0" y="0"/>
            <a:chExt cx="819481" cy="8128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FEE570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62" id="62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3" id="63"/>
          <p:cNvGrpSpPr/>
          <p:nvPr/>
        </p:nvGrpSpPr>
        <p:grpSpPr>
          <a:xfrm rot="0">
            <a:off x="448188" y="3684316"/>
            <a:ext cx="410560" cy="407213"/>
            <a:chOff x="0" y="0"/>
            <a:chExt cx="819481" cy="812800"/>
          </a:xfrm>
        </p:grpSpPr>
        <p:sp>
          <p:nvSpPr>
            <p:cNvPr name="Freeform 64" id="64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FEE570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65" id="65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6" id="66"/>
          <p:cNvGrpSpPr/>
          <p:nvPr/>
        </p:nvGrpSpPr>
        <p:grpSpPr>
          <a:xfrm rot="0">
            <a:off x="448188" y="5345523"/>
            <a:ext cx="410560" cy="407213"/>
            <a:chOff x="0" y="0"/>
            <a:chExt cx="819481" cy="812800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FEE570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68" id="68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9" id="69"/>
          <p:cNvGrpSpPr/>
          <p:nvPr/>
        </p:nvGrpSpPr>
        <p:grpSpPr>
          <a:xfrm rot="0">
            <a:off x="448188" y="7006731"/>
            <a:ext cx="410560" cy="407213"/>
            <a:chOff x="0" y="0"/>
            <a:chExt cx="819481" cy="812800"/>
          </a:xfrm>
        </p:grpSpPr>
        <p:sp>
          <p:nvSpPr>
            <p:cNvPr name="Freeform 70" id="70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FEE570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71" id="71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72" id="72"/>
          <p:cNvGrpSpPr/>
          <p:nvPr/>
        </p:nvGrpSpPr>
        <p:grpSpPr>
          <a:xfrm rot="0">
            <a:off x="448188" y="8693818"/>
            <a:ext cx="410560" cy="407213"/>
            <a:chOff x="0" y="0"/>
            <a:chExt cx="819481" cy="812800"/>
          </a:xfrm>
        </p:grpSpPr>
        <p:sp>
          <p:nvSpPr>
            <p:cNvPr name="Freeform 73" id="73"/>
            <p:cNvSpPr/>
            <p:nvPr/>
          </p:nvSpPr>
          <p:spPr>
            <a:xfrm flipH="false" flipV="false" rot="0">
              <a:off x="0" y="0"/>
              <a:ext cx="819481" cy="812800"/>
            </a:xfrm>
            <a:custGeom>
              <a:avLst/>
              <a:gdLst/>
              <a:ahLst/>
              <a:cxnLst/>
              <a:rect r="r" b="b" t="t" l="l"/>
              <a:pathLst>
                <a:path h="812800" w="819481">
                  <a:moveTo>
                    <a:pt x="409740" y="0"/>
                  </a:moveTo>
                  <a:cubicBezTo>
                    <a:pt x="183447" y="0"/>
                    <a:pt x="0" y="181951"/>
                    <a:pt x="0" y="406400"/>
                  </a:cubicBezTo>
                  <a:cubicBezTo>
                    <a:pt x="0" y="630849"/>
                    <a:pt x="183447" y="812800"/>
                    <a:pt x="409740" y="812800"/>
                  </a:cubicBezTo>
                  <a:cubicBezTo>
                    <a:pt x="636034" y="812800"/>
                    <a:pt x="819481" y="630849"/>
                    <a:pt x="819481" y="406400"/>
                  </a:cubicBezTo>
                  <a:cubicBezTo>
                    <a:pt x="819481" y="181951"/>
                    <a:pt x="636034" y="0"/>
                    <a:pt x="409740" y="0"/>
                  </a:cubicBezTo>
                  <a:close/>
                </a:path>
              </a:pathLst>
            </a:custGeom>
            <a:solidFill>
              <a:srgbClr val="FEE570"/>
            </a:solidFill>
            <a:ln w="9525" cap="sq">
              <a:solidFill>
                <a:srgbClr val="111111"/>
              </a:solidFill>
              <a:prstDash val="solid"/>
              <a:miter/>
            </a:ln>
          </p:spPr>
        </p:sp>
        <p:sp>
          <p:nvSpPr>
            <p:cNvPr name="TextBox 74" id="74"/>
            <p:cNvSpPr txBox="true"/>
            <p:nvPr/>
          </p:nvSpPr>
          <p:spPr>
            <a:xfrm>
              <a:off x="76826" y="66675"/>
              <a:ext cx="665828" cy="66992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1680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75" id="75"/>
          <p:cNvSpPr txBox="true"/>
          <p:nvPr/>
        </p:nvSpPr>
        <p:spPr>
          <a:xfrm rot="0">
            <a:off x="836235" y="10213543"/>
            <a:ext cx="2024739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segreteria@cerinrete.it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783146" y="556519"/>
            <a:ext cx="5993708" cy="6286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800"/>
              </a:lnSpc>
            </a:pPr>
            <a:r>
              <a:rPr lang="en-US" b="true" sz="4000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LA CER IN 5 PUNTI</a:t>
            </a:r>
          </a:p>
        </p:txBody>
      </p:sp>
      <p:sp>
        <p:nvSpPr>
          <p:cNvPr name="Freeform 77" id="77"/>
          <p:cNvSpPr/>
          <p:nvPr/>
        </p:nvSpPr>
        <p:spPr>
          <a:xfrm flipH="false" flipV="false" rot="0">
            <a:off x="2774032" y="10253905"/>
            <a:ext cx="173885" cy="125632"/>
          </a:xfrm>
          <a:custGeom>
            <a:avLst/>
            <a:gdLst/>
            <a:ahLst/>
            <a:cxnLst/>
            <a:rect r="r" b="b" t="t" l="l"/>
            <a:pathLst>
              <a:path h="125632" w="173885">
                <a:moveTo>
                  <a:pt x="0" y="0"/>
                </a:moveTo>
                <a:lnTo>
                  <a:pt x="173885" y="0"/>
                </a:lnTo>
                <a:lnTo>
                  <a:pt x="173885" y="125632"/>
                </a:lnTo>
                <a:lnTo>
                  <a:pt x="0" y="125632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  <a:ln cap="sq">
            <a:noFill/>
            <a:prstDash val="solid"/>
            <a:miter/>
          </a:ln>
        </p:spPr>
      </p:sp>
      <p:sp>
        <p:nvSpPr>
          <p:cNvPr name="Freeform 78" id="78"/>
          <p:cNvSpPr/>
          <p:nvPr/>
        </p:nvSpPr>
        <p:spPr>
          <a:xfrm flipH="false" flipV="false" rot="0">
            <a:off x="3461510" y="-137237"/>
            <a:ext cx="893237" cy="893237"/>
          </a:xfrm>
          <a:custGeom>
            <a:avLst/>
            <a:gdLst/>
            <a:ahLst/>
            <a:cxnLst/>
            <a:rect r="r" b="b" t="t" l="l"/>
            <a:pathLst>
              <a:path h="893237" w="893237">
                <a:moveTo>
                  <a:pt x="0" y="0"/>
                </a:moveTo>
                <a:lnTo>
                  <a:pt x="893237" y="0"/>
                </a:lnTo>
                <a:lnTo>
                  <a:pt x="893237" y="893237"/>
                </a:lnTo>
                <a:lnTo>
                  <a:pt x="0" y="893237"/>
                </a:lnTo>
                <a:lnTo>
                  <a:pt x="0" y="0"/>
                </a:lnTo>
                <a:close/>
              </a:path>
            </a:pathLst>
          </a:custGeom>
          <a:blipFill>
            <a:blip r:embed="rId14"/>
            <a:stretch>
              <a:fillRect l="0" t="0" r="0" b="0"/>
            </a:stretch>
          </a:blipFill>
        </p:spPr>
      </p:sp>
      <p:sp>
        <p:nvSpPr>
          <p:cNvPr name="Freeform 79" id="79"/>
          <p:cNvSpPr/>
          <p:nvPr/>
        </p:nvSpPr>
        <p:spPr>
          <a:xfrm flipH="false" flipV="false" rot="0">
            <a:off x="1260810" y="1708769"/>
            <a:ext cx="765118" cy="1059598"/>
          </a:xfrm>
          <a:custGeom>
            <a:avLst/>
            <a:gdLst/>
            <a:ahLst/>
            <a:cxnLst/>
            <a:rect r="r" b="b" t="t" l="l"/>
            <a:pathLst>
              <a:path h="1059598" w="765118">
                <a:moveTo>
                  <a:pt x="0" y="0"/>
                </a:moveTo>
                <a:lnTo>
                  <a:pt x="765118" y="0"/>
                </a:lnTo>
                <a:lnTo>
                  <a:pt x="765118" y="1059598"/>
                </a:lnTo>
                <a:lnTo>
                  <a:pt x="0" y="1059598"/>
                </a:lnTo>
                <a:lnTo>
                  <a:pt x="0" y="0"/>
                </a:lnTo>
                <a:close/>
              </a:path>
            </a:pathLst>
          </a:custGeom>
          <a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0" id="80"/>
          <p:cNvSpPr/>
          <p:nvPr/>
        </p:nvSpPr>
        <p:spPr>
          <a:xfrm flipH="false" flipV="false" rot="0">
            <a:off x="1071060" y="6723599"/>
            <a:ext cx="1199189" cy="986833"/>
          </a:xfrm>
          <a:custGeom>
            <a:avLst/>
            <a:gdLst/>
            <a:ahLst/>
            <a:cxnLst/>
            <a:rect r="r" b="b" t="t" l="l"/>
            <a:pathLst>
              <a:path h="986833" w="1199189">
                <a:moveTo>
                  <a:pt x="0" y="0"/>
                </a:moveTo>
                <a:lnTo>
                  <a:pt x="1199189" y="0"/>
                </a:lnTo>
                <a:lnTo>
                  <a:pt x="1199189" y="986833"/>
                </a:lnTo>
                <a:lnTo>
                  <a:pt x="0" y="986833"/>
                </a:lnTo>
                <a:lnTo>
                  <a:pt x="0" y="0"/>
                </a:lnTo>
                <a:close/>
              </a:path>
            </a:pathLst>
          </a:custGeom>
          <a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1" id="81"/>
          <p:cNvSpPr/>
          <p:nvPr/>
        </p:nvSpPr>
        <p:spPr>
          <a:xfrm flipH="false" flipV="false" rot="0">
            <a:off x="1099160" y="8235140"/>
            <a:ext cx="1088418" cy="1286166"/>
          </a:xfrm>
          <a:custGeom>
            <a:avLst/>
            <a:gdLst/>
            <a:ahLst/>
            <a:cxnLst/>
            <a:rect r="r" b="b" t="t" l="l"/>
            <a:pathLst>
              <a:path h="1286166" w="1088418">
                <a:moveTo>
                  <a:pt x="0" y="0"/>
                </a:moveTo>
                <a:lnTo>
                  <a:pt x="1088418" y="0"/>
                </a:lnTo>
                <a:lnTo>
                  <a:pt x="1088418" y="1286166"/>
                </a:lnTo>
                <a:lnTo>
                  <a:pt x="0" y="1286166"/>
                </a:lnTo>
                <a:lnTo>
                  <a:pt x="0" y="0"/>
                </a:lnTo>
                <a:close/>
              </a:path>
            </a:pathLst>
          </a:custGeom>
          <a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82" id="82"/>
          <p:cNvSpPr txBox="true"/>
          <p:nvPr/>
        </p:nvSpPr>
        <p:spPr>
          <a:xfrm rot="0">
            <a:off x="2667840" y="1775834"/>
            <a:ext cx="4118285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602" b="tru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Cos’è una CER?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2667840" y="3437042"/>
            <a:ext cx="4118285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602" b="tru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Quali sono gli obiettivi?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2667840" y="2148152"/>
            <a:ext cx="4118285" cy="6984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  <a:r>
              <a:rPr lang="en-US" sz="1000" strike="noStrike" u="none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La CER (Comunità Energetica Rinnovabile), è un’associazione di stampo locale che coinvolge cittadini, aziende e comuni che hanno l’obbiettivo di scambiare l’energia in avanzo degli impianti di energia rinnovabile prodotta sul posto. 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2667840" y="3756033"/>
            <a:ext cx="4118285" cy="869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400"/>
              </a:lnSpc>
              <a:spcBef>
                <a:spcPct val="0"/>
              </a:spcBef>
            </a:pPr>
            <a:r>
              <a:rPr lang="en-US" sz="1000" strike="noStrike" u="none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Aumentare la produzione di energia da fonti rinnovabili riducendo l’inquinamento, ridurre la dipendenza dall’estero e contrastare la povertà energetica consentendo a più famiglie l’accesso all’energia.</a:t>
            </a:r>
          </a:p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</a:p>
        </p:txBody>
      </p:sp>
      <p:sp>
        <p:nvSpPr>
          <p:cNvPr name="TextBox 86" id="86"/>
          <p:cNvSpPr txBox="true"/>
          <p:nvPr/>
        </p:nvSpPr>
        <p:spPr>
          <a:xfrm rot="0">
            <a:off x="2667840" y="5098249"/>
            <a:ext cx="4118285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602" b="tru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Qual è il ruolo del comune?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2667840" y="5391967"/>
            <a:ext cx="4118285" cy="869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  <a:r>
              <a:rPr lang="en-US" sz="1000" strike="noStrike" u="none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L’ente pubblico garantisce che non si verifichino intenti speculativi e introduce elementi fondamentali di fiducia per i soci. Esso assicura il rispetto del perseguimento dell’obiettivo di ridurre la povertà energetica.</a:t>
            </a:r>
          </a:p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</a:p>
        </p:txBody>
      </p:sp>
      <p:sp>
        <p:nvSpPr>
          <p:cNvPr name="TextBox 88" id="88"/>
          <p:cNvSpPr txBox="true"/>
          <p:nvPr/>
        </p:nvSpPr>
        <p:spPr>
          <a:xfrm rot="0">
            <a:off x="2667840" y="6759457"/>
            <a:ext cx="4118285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602" b="tru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Come si costiuisce una CER?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2667840" y="7068168"/>
            <a:ext cx="4118285" cy="1041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  <a:r>
              <a:rPr lang="en-US" sz="1000" strike="noStrike" u="none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La CER di CER in Rete è un’associazione non riconosciuta, ma con personalità giuridica e codice fiscale, per consentire l’accesso e il recesso ai soci nella forma più semplice e veloce possibile. Essa “nasce” con un atto costitutivo e uno statuto.</a:t>
            </a:r>
          </a:p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</a:p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</a:p>
        </p:txBody>
      </p:sp>
      <p:sp>
        <p:nvSpPr>
          <p:cNvPr name="TextBox 90" id="90"/>
          <p:cNvSpPr txBox="true"/>
          <p:nvPr/>
        </p:nvSpPr>
        <p:spPr>
          <a:xfrm rot="0">
            <a:off x="2667840" y="8420664"/>
            <a:ext cx="4118285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922"/>
              </a:lnSpc>
            </a:pPr>
            <a:r>
              <a:rPr lang="en-US" sz="1602" b="true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Come si gestisce una CER?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2667840" y="8669526"/>
            <a:ext cx="4118285" cy="8699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00"/>
              </a:lnSpc>
              <a:spcBef>
                <a:spcPct val="0"/>
              </a:spcBef>
            </a:pPr>
            <a:r>
              <a:rPr lang="en-US" sz="1000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La CER n</a:t>
            </a:r>
            <a:r>
              <a:rPr lang="en-US" sz="1000" strike="noStrike" u="none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on esercita attività economica, se non in parte marginale. La CER, si riunisce almeno una volta l’anno in occasione dell’approvazione dei bilanci preventivi e consuntivi, e rappresenta presso il GSE i propri soci, a cui distribuisce, secondo regolamento, gli incentivi ricevuti.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629488" y="10213543"/>
            <a:ext cx="1885673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www.cerinrete.it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3033642" y="10213543"/>
            <a:ext cx="2351444" cy="1905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1437"/>
              </a:lnSpc>
              <a:spcBef>
                <a:spcPct val="0"/>
              </a:spcBef>
            </a:pPr>
            <a:r>
              <a:rPr lang="en-US" sz="1198" spc="-47">
                <a:solidFill>
                  <a:srgbClr val="111111"/>
                </a:solidFill>
                <a:latin typeface="Cy Grotesk Key"/>
                <a:ea typeface="Cy Grotesk Key"/>
                <a:cs typeface="Cy Grotesk Key"/>
                <a:sym typeface="Cy Grotesk Key"/>
              </a:rPr>
              <a:t>comunicazioni@cerinrete.it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485707" y="2133532"/>
            <a:ext cx="33992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2"/>
              </a:lnSpc>
            </a:pPr>
            <a:r>
              <a:rPr lang="en-US" b="true" sz="1602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1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85707" y="3768860"/>
            <a:ext cx="33992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2"/>
              </a:lnSpc>
            </a:pPr>
            <a:r>
              <a:rPr lang="en-US" b="true" sz="1602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2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485707" y="5430067"/>
            <a:ext cx="33992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2"/>
              </a:lnSpc>
            </a:pPr>
            <a:r>
              <a:rPr lang="en-US" b="true" sz="1602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3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85707" y="7091275"/>
            <a:ext cx="33992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2"/>
              </a:lnSpc>
            </a:pPr>
            <a:r>
              <a:rPr lang="en-US" b="true" sz="1602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4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485707" y="8778362"/>
            <a:ext cx="339927" cy="2381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922"/>
              </a:lnSpc>
            </a:pPr>
            <a:r>
              <a:rPr lang="en-US" b="true" sz="1602">
                <a:solidFill>
                  <a:srgbClr val="111111"/>
                </a:solidFill>
                <a:latin typeface="Cy Grotesk Wide Semi-Bold"/>
                <a:ea typeface="Cy Grotesk Wide Semi-Bold"/>
                <a:cs typeface="Cy Grotesk Wide Semi-Bold"/>
                <a:sym typeface="Cy Grotesk Wide Semi-Bold"/>
              </a:rPr>
              <a:t>5</a:t>
            </a:r>
          </a:p>
        </p:txBody>
      </p:sp>
      <p:sp>
        <p:nvSpPr>
          <p:cNvPr name="Freeform 99" id="99"/>
          <p:cNvSpPr/>
          <p:nvPr/>
        </p:nvSpPr>
        <p:spPr>
          <a:xfrm flipH="false" flipV="false" rot="0">
            <a:off x="85529" y="124830"/>
            <a:ext cx="861586" cy="867133"/>
          </a:xfrm>
          <a:custGeom>
            <a:avLst/>
            <a:gdLst/>
            <a:ahLst/>
            <a:cxnLst/>
            <a:rect r="r" b="b" t="t" l="l"/>
            <a:pathLst>
              <a:path h="867133" w="861586">
                <a:moveTo>
                  <a:pt x="0" y="0"/>
                </a:moveTo>
                <a:lnTo>
                  <a:pt x="861586" y="0"/>
                </a:lnTo>
                <a:lnTo>
                  <a:pt x="861586" y="867133"/>
                </a:lnTo>
                <a:lnTo>
                  <a:pt x="0" y="867133"/>
                </a:lnTo>
                <a:lnTo>
                  <a:pt x="0" y="0"/>
                </a:lnTo>
                <a:close/>
              </a:path>
            </a:pathLst>
          </a:custGeom>
          <a:blipFill>
            <a:blip r:embed="rId21"/>
            <a:stretch>
              <a:fillRect l="0" t="0" r="0" b="0"/>
            </a:stretch>
          </a:blipFill>
          <a:ln w="9525" cap="sq">
            <a:solidFill>
              <a:srgbClr val="000000"/>
            </a:solidFill>
            <a:prstDash val="solid"/>
            <a:miter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