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Agrandir Tight" charset="1" panose="00000508000000000000"/>
      <p:regular r:id="rId7"/>
    </p:embeddedFont>
    <p:embeddedFont>
      <p:font typeface="Recoleta Bold" charset="1" panose="00000800000000000000"/>
      <p:regular r:id="rId8"/>
    </p:embeddedFont>
    <p:embeddedFont>
      <p:font typeface="Agrandir Tight Medium" charset="1" panose="00000608000000000000"/>
      <p:regular r:id="rId9"/>
    </p:embeddedFont>
    <p:embeddedFont>
      <p:font typeface="Kite One" charset="1" panose="02000503040000020003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24973" y="2434834"/>
            <a:ext cx="9184973" cy="9184973"/>
          </a:xfrm>
          <a:custGeom>
            <a:avLst/>
            <a:gdLst/>
            <a:ahLst/>
            <a:cxnLst/>
            <a:rect r="r" b="b" t="t" l="l"/>
            <a:pathLst>
              <a:path h="9184973" w="9184973">
                <a:moveTo>
                  <a:pt x="0" y="0"/>
                </a:moveTo>
                <a:lnTo>
                  <a:pt x="9184973" y="0"/>
                </a:lnTo>
                <a:lnTo>
                  <a:pt x="9184973" y="9184973"/>
                </a:lnTo>
                <a:lnTo>
                  <a:pt x="0" y="918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13374" y="6946278"/>
            <a:ext cx="10142767" cy="6537858"/>
          </a:xfrm>
          <a:custGeom>
            <a:avLst/>
            <a:gdLst/>
            <a:ahLst/>
            <a:cxnLst/>
            <a:rect r="r" b="b" t="t" l="l"/>
            <a:pathLst>
              <a:path h="6537858" w="10142767">
                <a:moveTo>
                  <a:pt x="0" y="0"/>
                </a:moveTo>
                <a:lnTo>
                  <a:pt x="10142766" y="0"/>
                </a:lnTo>
                <a:lnTo>
                  <a:pt x="10142766" y="6537859"/>
                </a:lnTo>
                <a:lnTo>
                  <a:pt x="0" y="65378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88157" y="4606777"/>
            <a:ext cx="1144304" cy="1017000"/>
          </a:xfrm>
          <a:custGeom>
            <a:avLst/>
            <a:gdLst/>
            <a:ahLst/>
            <a:cxnLst/>
            <a:rect r="r" b="b" t="t" l="l"/>
            <a:pathLst>
              <a:path h="1017000" w="1144304">
                <a:moveTo>
                  <a:pt x="0" y="0"/>
                </a:moveTo>
                <a:lnTo>
                  <a:pt x="1144304" y="0"/>
                </a:lnTo>
                <a:lnTo>
                  <a:pt x="1144304" y="1017000"/>
                </a:lnTo>
                <a:lnTo>
                  <a:pt x="0" y="101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5" id="5"/>
          <p:cNvSpPr/>
          <p:nvPr/>
        </p:nvSpPr>
        <p:spPr>
          <a:xfrm>
            <a:off x="1537984" y="2818493"/>
            <a:ext cx="4739761" cy="0"/>
          </a:xfrm>
          <a:prstGeom prst="line">
            <a:avLst/>
          </a:prstGeom>
          <a:ln cap="flat" w="9525">
            <a:solidFill>
              <a:srgbClr val="0068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537984" y="3766685"/>
            <a:ext cx="4739761" cy="0"/>
          </a:xfrm>
          <a:prstGeom prst="line">
            <a:avLst/>
          </a:prstGeom>
          <a:ln cap="flat" w="9525">
            <a:solidFill>
              <a:srgbClr val="0068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91887">
            <a:off x="-321812" y="9970949"/>
            <a:ext cx="9276287" cy="2435025"/>
          </a:xfrm>
          <a:custGeom>
            <a:avLst/>
            <a:gdLst/>
            <a:ahLst/>
            <a:cxnLst/>
            <a:rect r="r" b="b" t="t" l="l"/>
            <a:pathLst>
              <a:path h="2435025" w="9276287">
                <a:moveTo>
                  <a:pt x="0" y="0"/>
                </a:moveTo>
                <a:lnTo>
                  <a:pt x="9276286" y="0"/>
                </a:lnTo>
                <a:lnTo>
                  <a:pt x="9276286" y="2435026"/>
                </a:lnTo>
                <a:lnTo>
                  <a:pt x="0" y="24350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68560" y="201563"/>
            <a:ext cx="4822879" cy="439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74901E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CER IN RETE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0693" y="684481"/>
            <a:ext cx="5037052" cy="1889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2" b="true">
                <a:solidFill>
                  <a:srgbClr val="038647"/>
                </a:solidFill>
                <a:latin typeface="Recoleta Bold"/>
                <a:ea typeface="Recoleta Bold"/>
                <a:cs typeface="Recoleta Bold"/>
                <a:sym typeface="Recoleta Bold"/>
              </a:rPr>
              <a:t>RISPARMIA IL 40% SUL TUO NUOVO IMPIANTO</a:t>
            </a:r>
          </a:p>
        </p:txBody>
      </p:sp>
      <p:sp>
        <p:nvSpPr>
          <p:cNvPr name="Freeform 10" id="10"/>
          <p:cNvSpPr/>
          <p:nvPr/>
        </p:nvSpPr>
        <p:spPr>
          <a:xfrm flipH="false" flipV="true" rot="0">
            <a:off x="-250526" y="-381795"/>
            <a:ext cx="3024000" cy="2955960"/>
          </a:xfrm>
          <a:custGeom>
            <a:avLst/>
            <a:gdLst/>
            <a:ahLst/>
            <a:cxnLst/>
            <a:rect r="r" b="b" t="t" l="l"/>
            <a:pathLst>
              <a:path h="2955960" w="3024000">
                <a:moveTo>
                  <a:pt x="0" y="2955960"/>
                </a:moveTo>
                <a:lnTo>
                  <a:pt x="3024000" y="2955960"/>
                </a:lnTo>
                <a:lnTo>
                  <a:pt x="3024000" y="0"/>
                </a:lnTo>
                <a:lnTo>
                  <a:pt x="0" y="0"/>
                </a:lnTo>
                <a:lnTo>
                  <a:pt x="0" y="295596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4786526" y="-362745"/>
            <a:ext cx="3024000" cy="2955960"/>
          </a:xfrm>
          <a:custGeom>
            <a:avLst/>
            <a:gdLst/>
            <a:ahLst/>
            <a:cxnLst/>
            <a:rect r="r" b="b" t="t" l="l"/>
            <a:pathLst>
              <a:path h="2955960" w="3024000">
                <a:moveTo>
                  <a:pt x="3024000" y="2955960"/>
                </a:moveTo>
                <a:lnTo>
                  <a:pt x="0" y="295596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5596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>
            <a:off x="2721931" y="4844674"/>
            <a:ext cx="0" cy="2084369"/>
          </a:xfrm>
          <a:prstGeom prst="line">
            <a:avLst/>
          </a:prstGeom>
          <a:ln cap="flat" w="9525">
            <a:solidFill>
              <a:srgbClr val="0068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4838482" y="4844674"/>
            <a:ext cx="0" cy="2084369"/>
          </a:xfrm>
          <a:prstGeom prst="line">
            <a:avLst/>
          </a:prstGeom>
          <a:ln cap="flat" w="9525">
            <a:solidFill>
              <a:srgbClr val="0068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5531066" y="4644813"/>
            <a:ext cx="794004" cy="1017000"/>
          </a:xfrm>
          <a:custGeom>
            <a:avLst/>
            <a:gdLst/>
            <a:ahLst/>
            <a:cxnLst/>
            <a:rect r="r" b="b" t="t" l="l"/>
            <a:pathLst>
              <a:path h="1017000" w="794004">
                <a:moveTo>
                  <a:pt x="0" y="0"/>
                </a:moveTo>
                <a:lnTo>
                  <a:pt x="794004" y="0"/>
                </a:lnTo>
                <a:lnTo>
                  <a:pt x="794004" y="1017001"/>
                </a:lnTo>
                <a:lnTo>
                  <a:pt x="0" y="10170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30014" y="4612440"/>
            <a:ext cx="901354" cy="1011337"/>
          </a:xfrm>
          <a:custGeom>
            <a:avLst/>
            <a:gdLst/>
            <a:ahLst/>
            <a:cxnLst/>
            <a:rect r="r" b="b" t="t" l="l"/>
            <a:pathLst>
              <a:path h="1011337" w="901354">
                <a:moveTo>
                  <a:pt x="0" y="0"/>
                </a:moveTo>
                <a:lnTo>
                  <a:pt x="901355" y="0"/>
                </a:lnTo>
                <a:lnTo>
                  <a:pt x="901355" y="1011337"/>
                </a:lnTo>
                <a:lnTo>
                  <a:pt x="0" y="10113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885631" y="8411147"/>
            <a:ext cx="1788739" cy="1804060"/>
          </a:xfrm>
          <a:custGeom>
            <a:avLst/>
            <a:gdLst/>
            <a:ahLst/>
            <a:cxnLst/>
            <a:rect r="r" b="b" t="t" l="l"/>
            <a:pathLst>
              <a:path h="1804060" w="1788739">
                <a:moveTo>
                  <a:pt x="0" y="0"/>
                </a:moveTo>
                <a:lnTo>
                  <a:pt x="1788738" y="0"/>
                </a:lnTo>
                <a:lnTo>
                  <a:pt x="1788738" y="1804060"/>
                </a:lnTo>
                <a:lnTo>
                  <a:pt x="0" y="180406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89399" y="9587445"/>
            <a:ext cx="940616" cy="904265"/>
          </a:xfrm>
          <a:custGeom>
            <a:avLst/>
            <a:gdLst/>
            <a:ahLst/>
            <a:cxnLst/>
            <a:rect r="r" b="b" t="t" l="l"/>
            <a:pathLst>
              <a:path h="904265" w="940616">
                <a:moveTo>
                  <a:pt x="0" y="0"/>
                </a:moveTo>
                <a:lnTo>
                  <a:pt x="940615" y="0"/>
                </a:lnTo>
                <a:lnTo>
                  <a:pt x="940615" y="904265"/>
                </a:lnTo>
                <a:lnTo>
                  <a:pt x="0" y="90426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4019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1840251" y="4157828"/>
            <a:ext cx="4119000" cy="410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199">
                <a:solidFill>
                  <a:srgbClr val="74901E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È sufficiente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00031" y="3785210"/>
            <a:ext cx="4119000" cy="410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199">
                <a:solidFill>
                  <a:srgbClr val="74901E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PER RICHIEDERLO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09340" y="5744768"/>
            <a:ext cx="127846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256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PICCOLO COMUNE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30590" y="5980988"/>
            <a:ext cx="1694145" cy="94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38647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Abitare o possedere l’abitazione  in un piccolo comune, sotto ai 50 mila abitanti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821530" y="5980988"/>
            <a:ext cx="1916939" cy="71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38647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Essere socio di una CER, una Comunità Energetica Rinnovabile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066778" y="5738077"/>
            <a:ext cx="1426445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256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LA CER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41619" y="5744768"/>
            <a:ext cx="1521819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256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INQUADRARE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026726" y="5980988"/>
            <a:ext cx="1802684" cy="71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38647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Inquadra il QR code sottostante e compila il forms per la richeista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939981" y="10338993"/>
            <a:ext cx="1889429" cy="257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749"/>
              </a:lnSpc>
              <a:spcBef>
                <a:spcPct val="0"/>
              </a:spcBef>
            </a:pPr>
            <a:r>
              <a:rPr lang="en-US" b="true" sz="1399">
                <a:solidFill>
                  <a:srgbClr val="256000"/>
                </a:solidFill>
                <a:latin typeface="Agrandir Tight Medium"/>
                <a:ea typeface="Agrandir Tight Medium"/>
                <a:cs typeface="Agrandir Tight Medium"/>
                <a:sym typeface="Agrandir Tight Medium"/>
              </a:rPr>
              <a:t>www.cerinrete.it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19116" y="2923428"/>
            <a:ext cx="4820118" cy="75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38647"/>
                </a:solidFill>
                <a:latin typeface="Kite One"/>
                <a:ea typeface="Kite One"/>
                <a:cs typeface="Kite One"/>
                <a:sym typeface="Kite One"/>
              </a:rPr>
              <a:t>Inquadra il QR code e richiedi il contributo del 40% sull’installazione di un qualsiasi impianto di energia da fonte rinnovabile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