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Etna Sans Serif" charset="1" panose="02000600000000000000"/>
      <p:regular r:id="rId7"/>
    </p:embeddedFont>
    <p:embeddedFont>
      <p:font typeface="Kite One" charset="1" panose="02000503040000020003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1ECD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132507" y="4264507"/>
            <a:ext cx="6427493" cy="6427493"/>
            <a:chOff x="0" y="0"/>
            <a:chExt cx="6350000" cy="6350000"/>
          </a:xfrm>
        </p:grpSpPr>
        <p:sp>
          <p:nvSpPr>
            <p:cNvPr name="Freeform 3" id="3"/>
            <p:cNvSpPr/>
            <p:nvPr/>
          </p:nvSpPr>
          <p:spPr>
            <a:xfrm flipH="true" flipV="false" rot="0">
              <a:off x="-95377" y="-95377"/>
              <a:ext cx="6540754" cy="6540754"/>
            </a:xfrm>
            <a:custGeom>
              <a:avLst/>
              <a:gdLst/>
              <a:ahLst/>
              <a:cxnLst/>
              <a:rect r="r" b="b" t="t" l="l"/>
              <a:pathLst>
                <a:path h="6540754" w="6540754">
                  <a:moveTo>
                    <a:pt x="0" y="0"/>
                  </a:moveTo>
                  <a:lnTo>
                    <a:pt x="6540754" y="6540754"/>
                  </a:lnTo>
                  <a:lnTo>
                    <a:pt x="0" y="6540754"/>
                  </a:lnTo>
                  <a:close/>
                </a:path>
              </a:pathLst>
            </a:custGeom>
            <a:solidFill>
              <a:srgbClr val="49707A">
                <a:alpha val="50980"/>
              </a:srgbClr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4" id="4"/>
          <p:cNvGrpSpPr/>
          <p:nvPr/>
        </p:nvGrpSpPr>
        <p:grpSpPr>
          <a:xfrm rot="0">
            <a:off x="1450879" y="4586391"/>
            <a:ext cx="6095625" cy="6095625"/>
            <a:chOff x="0" y="0"/>
            <a:chExt cx="6350000" cy="6350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-95377" y="-95377"/>
              <a:ext cx="6540754" cy="6540754"/>
            </a:xfrm>
            <a:custGeom>
              <a:avLst/>
              <a:gdLst/>
              <a:ahLst/>
              <a:cxnLst/>
              <a:rect r="r" b="b" t="t" l="l"/>
              <a:pathLst>
                <a:path h="6540754" w="6540754">
                  <a:moveTo>
                    <a:pt x="6540754" y="0"/>
                  </a:moveTo>
                  <a:lnTo>
                    <a:pt x="0" y="6540754"/>
                  </a:lnTo>
                  <a:lnTo>
                    <a:pt x="6540754" y="6540754"/>
                  </a:lnTo>
                  <a:close/>
                </a:path>
              </a:pathLst>
            </a:custGeom>
            <a:blipFill>
              <a:blip r:embed="rId2"/>
              <a:stretch>
                <a:fillRect l="-38888" t="0" r="-38888" b="0"/>
              </a:stretch>
            </a:blipFill>
          </p:spPr>
        </p:sp>
      </p:grpSp>
      <p:sp>
        <p:nvSpPr>
          <p:cNvPr name="Freeform 6" id="6"/>
          <p:cNvSpPr/>
          <p:nvPr/>
        </p:nvSpPr>
        <p:spPr>
          <a:xfrm flipH="false" flipV="false" rot="0">
            <a:off x="6540291" y="0"/>
            <a:ext cx="1006212" cy="1006212"/>
          </a:xfrm>
          <a:custGeom>
            <a:avLst/>
            <a:gdLst/>
            <a:ahLst/>
            <a:cxnLst/>
            <a:rect r="r" b="b" t="t" l="l"/>
            <a:pathLst>
              <a:path h="1006212" w="1006212">
                <a:moveTo>
                  <a:pt x="0" y="0"/>
                </a:moveTo>
                <a:lnTo>
                  <a:pt x="1006212" y="0"/>
                </a:lnTo>
                <a:lnTo>
                  <a:pt x="1006212" y="1006212"/>
                </a:lnTo>
                <a:lnTo>
                  <a:pt x="0" y="100621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2502098" y="7564143"/>
            <a:ext cx="2736198" cy="2759634"/>
          </a:xfrm>
          <a:custGeom>
            <a:avLst/>
            <a:gdLst/>
            <a:ahLst/>
            <a:cxnLst/>
            <a:rect r="r" b="b" t="t" l="l"/>
            <a:pathLst>
              <a:path h="2759634" w="2736198">
                <a:moveTo>
                  <a:pt x="0" y="0"/>
                </a:moveTo>
                <a:lnTo>
                  <a:pt x="2736198" y="0"/>
                </a:lnTo>
                <a:lnTo>
                  <a:pt x="2736198" y="2759635"/>
                </a:lnTo>
                <a:lnTo>
                  <a:pt x="0" y="275963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  <a:ln w="19050" cap="sq">
            <a:solidFill>
              <a:srgbClr val="000000"/>
            </a:solidFill>
            <a:prstDash val="solid"/>
            <a:miter/>
          </a:ln>
        </p:spPr>
      </p:sp>
      <p:sp>
        <p:nvSpPr>
          <p:cNvPr name="TextBox 8" id="8"/>
          <p:cNvSpPr txBox="true"/>
          <p:nvPr/>
        </p:nvSpPr>
        <p:spPr>
          <a:xfrm rot="0">
            <a:off x="818598" y="201135"/>
            <a:ext cx="2253945" cy="3019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558"/>
              </a:lnSpc>
              <a:spcBef>
                <a:spcPct val="0"/>
              </a:spcBef>
            </a:pPr>
            <a:r>
              <a:rPr lang="en-US" sz="1827">
                <a:solidFill>
                  <a:srgbClr val="3D3A3A"/>
                </a:solidFill>
                <a:latin typeface="Etna Sans Serif"/>
                <a:ea typeface="Etna Sans Serif"/>
                <a:cs typeface="Etna Sans Serif"/>
                <a:sym typeface="Etna Sans Serif"/>
              </a:rPr>
              <a:t>CER IN RETE</a:t>
            </a:r>
          </a:p>
        </p:txBody>
      </p:sp>
      <p:grpSp>
        <p:nvGrpSpPr>
          <p:cNvPr name="Group 9" id="9"/>
          <p:cNvGrpSpPr/>
          <p:nvPr/>
        </p:nvGrpSpPr>
        <p:grpSpPr>
          <a:xfrm rot="-10800000">
            <a:off x="-900648" y="-128931"/>
            <a:ext cx="6427493" cy="6427493"/>
            <a:chOff x="0" y="0"/>
            <a:chExt cx="6350000" cy="6350000"/>
          </a:xfrm>
        </p:grpSpPr>
        <p:sp>
          <p:nvSpPr>
            <p:cNvPr name="Freeform 10" id="10"/>
            <p:cNvSpPr/>
            <p:nvPr/>
          </p:nvSpPr>
          <p:spPr>
            <a:xfrm flipH="true" flipV="false" rot="0">
              <a:off x="-95377" y="-95377"/>
              <a:ext cx="6540754" cy="6540754"/>
            </a:xfrm>
            <a:custGeom>
              <a:avLst/>
              <a:gdLst/>
              <a:ahLst/>
              <a:cxnLst/>
              <a:rect r="r" b="b" t="t" l="l"/>
              <a:pathLst>
                <a:path h="6540754" w="6540754">
                  <a:moveTo>
                    <a:pt x="0" y="0"/>
                  </a:moveTo>
                  <a:lnTo>
                    <a:pt x="6540754" y="6540754"/>
                  </a:lnTo>
                  <a:lnTo>
                    <a:pt x="0" y="6540754"/>
                  </a:lnTo>
                  <a:close/>
                </a:path>
              </a:pathLst>
            </a:custGeom>
            <a:solidFill>
              <a:srgbClr val="49707A">
                <a:alpha val="50980"/>
              </a:srgbClr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11" id="11"/>
          <p:cNvGrpSpPr/>
          <p:nvPr/>
        </p:nvGrpSpPr>
        <p:grpSpPr>
          <a:xfrm rot="-10800000">
            <a:off x="-734714" y="-512449"/>
            <a:ext cx="6095625" cy="6095625"/>
            <a:chOff x="0" y="0"/>
            <a:chExt cx="6350000" cy="6350000"/>
          </a:xfrm>
        </p:grpSpPr>
        <p:sp>
          <p:nvSpPr>
            <p:cNvPr name="Freeform 12" id="12"/>
            <p:cNvSpPr/>
            <p:nvPr/>
          </p:nvSpPr>
          <p:spPr>
            <a:xfrm flipH="false" flipV="false" rot="-10800000">
              <a:off x="-95377" y="-95377"/>
              <a:ext cx="6540754" cy="6540754"/>
            </a:xfrm>
            <a:custGeom>
              <a:avLst/>
              <a:gdLst/>
              <a:ahLst/>
              <a:cxnLst/>
              <a:rect r="r" b="b" t="t" l="l"/>
              <a:pathLst>
                <a:path h="6540754" w="6540754">
                  <a:moveTo>
                    <a:pt x="0" y="6540754"/>
                  </a:moveTo>
                  <a:lnTo>
                    <a:pt x="6540754" y="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-20796" t="0" r="-20796" b="0"/>
              </a:stretch>
            </a:blipFill>
          </p:spPr>
        </p:sp>
      </p:grpSp>
      <p:sp>
        <p:nvSpPr>
          <p:cNvPr name="TextBox 13" id="13"/>
          <p:cNvSpPr txBox="true"/>
          <p:nvPr/>
        </p:nvSpPr>
        <p:spPr>
          <a:xfrm rot="0">
            <a:off x="1258601" y="3751652"/>
            <a:ext cx="5223192" cy="27322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01"/>
              </a:lnSpc>
            </a:pPr>
            <a:r>
              <a:rPr lang="en-US" sz="1929">
                <a:solidFill>
                  <a:srgbClr val="3D3A3A"/>
                </a:solidFill>
                <a:latin typeface="Kite One"/>
                <a:ea typeface="Kite One"/>
                <a:cs typeface="Kite One"/>
                <a:sym typeface="Kite One"/>
              </a:rPr>
              <a:t>Risiedi o hai l’azienda in un comune con meno di 50000 abitanti?</a:t>
            </a:r>
          </a:p>
          <a:p>
            <a:pPr algn="ctr">
              <a:lnSpc>
                <a:spcPts val="2701"/>
              </a:lnSpc>
            </a:pPr>
            <a:r>
              <a:rPr lang="en-US" sz="1929">
                <a:solidFill>
                  <a:srgbClr val="3D3A3A"/>
                </a:solidFill>
                <a:latin typeface="Kite One"/>
                <a:ea typeface="Kite One"/>
                <a:cs typeface="Kite One"/>
                <a:sym typeface="Kite One"/>
              </a:rPr>
              <a:t>Sei o vuoi essere socio di una Comunità Energetica?</a:t>
            </a:r>
          </a:p>
          <a:p>
            <a:pPr algn="ctr">
              <a:lnSpc>
                <a:spcPts val="2701"/>
              </a:lnSpc>
            </a:pPr>
            <a:r>
              <a:rPr lang="en-US" sz="1929">
                <a:solidFill>
                  <a:srgbClr val="3D3A3A"/>
                </a:solidFill>
                <a:latin typeface="Kite One"/>
                <a:ea typeface="Kite One"/>
                <a:cs typeface="Kite One"/>
                <a:sym typeface="Kite One"/>
              </a:rPr>
              <a:t>Sei interessato ad installare un impianto fotovoltaico?</a:t>
            </a:r>
          </a:p>
          <a:p>
            <a:pPr algn="ctr">
              <a:lnSpc>
                <a:spcPts val="2701"/>
              </a:lnSpc>
            </a:pPr>
            <a:r>
              <a:rPr lang="en-US" sz="1929">
                <a:solidFill>
                  <a:srgbClr val="3D3A3A"/>
                </a:solidFill>
                <a:latin typeface="Kite One"/>
                <a:ea typeface="Kite One"/>
                <a:cs typeface="Kite One"/>
                <a:sym typeface="Kite One"/>
              </a:rPr>
              <a:t>Inquadra il QR Code e richiedi il contributo a fondo perduto del 40% sull’installazione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506244" y="2236448"/>
            <a:ext cx="6727905" cy="13158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99"/>
              </a:lnSpc>
              <a:spcBef>
                <a:spcPct val="0"/>
              </a:spcBef>
            </a:pPr>
            <a:r>
              <a:rPr lang="en-US" sz="2570">
                <a:solidFill>
                  <a:srgbClr val="49707A"/>
                </a:solidFill>
                <a:latin typeface="Kite One"/>
                <a:ea typeface="Kite One"/>
                <a:cs typeface="Kite One"/>
                <a:sym typeface="Kite One"/>
              </a:rPr>
              <a:t>Non rinunciare ad un finanziamento sull’installazione del tuo nuovo impianto da fonte rinnovabile!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035214" y="870300"/>
            <a:ext cx="5669966" cy="12590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54"/>
              </a:lnSpc>
            </a:pPr>
            <a:r>
              <a:rPr lang="en-US" sz="5056">
                <a:solidFill>
                  <a:srgbClr val="49707A"/>
                </a:solidFill>
                <a:latin typeface="Etna Sans Serif"/>
                <a:ea typeface="Etna Sans Serif"/>
                <a:cs typeface="Etna Sans Serif"/>
                <a:sym typeface="Etna Sans Serif"/>
              </a:rPr>
              <a:t>RISPARMIA IL 40% SUL TUO IMPIANTO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2222902" y="6703011"/>
            <a:ext cx="3114197" cy="4229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599"/>
              </a:lnSpc>
              <a:spcBef>
                <a:spcPct val="0"/>
              </a:spcBef>
            </a:pPr>
            <a:r>
              <a:rPr lang="en-US" sz="2570">
                <a:solidFill>
                  <a:srgbClr val="49707A"/>
                </a:solidFill>
                <a:latin typeface="Kite One"/>
                <a:ea typeface="Kite One"/>
                <a:cs typeface="Kite One"/>
                <a:sym typeface="Kite One"/>
              </a:rPr>
              <a:t>Inquadra e risparmia!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DAGPUM2NVo4</dc:identifier>
  <dcterms:modified xsi:type="dcterms:W3CDTF">2011-08-01T06:04:30Z</dcterms:modified>
  <cp:revision>1</cp:revision>
  <dc:title>TEMPLATE VOLANTINO</dc:title>
</cp:coreProperties>
</file>