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Montaser Arabic Semi-Bold" charset="1" panose="00000700000000000000"/>
      <p:regular r:id="rId7"/>
    </p:embeddedFont>
    <p:embeddedFont>
      <p:font typeface="Montaser Arabic Bold" charset="1" panose="00000800000000000000"/>
      <p:regular r:id="rId8"/>
    </p:embeddedFont>
    <p:embeddedFont>
      <p:font typeface="Montaser Arabic Medium" charset="1" panose="00000600000000000000"/>
      <p:regular r:id="rId9"/>
    </p:embeddedFont>
    <p:embeddedFont>
      <p:font typeface="Montaser Arabic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744" t="-1069" r="-54744" b="-10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80000" y="3631455"/>
            <a:ext cx="3534308" cy="6130860"/>
            <a:chOff x="0" y="0"/>
            <a:chExt cx="1266616" cy="2197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6616" cy="2197162"/>
            </a:xfrm>
            <a:custGeom>
              <a:avLst/>
              <a:gdLst/>
              <a:ahLst/>
              <a:cxnLst/>
              <a:rect r="r" b="b" t="t" l="l"/>
              <a:pathLst>
                <a:path h="2197162" w="1266616">
                  <a:moveTo>
                    <a:pt x="54763" y="0"/>
                  </a:moveTo>
                  <a:lnTo>
                    <a:pt x="1211854" y="0"/>
                  </a:lnTo>
                  <a:cubicBezTo>
                    <a:pt x="1242098" y="0"/>
                    <a:pt x="1266616" y="24518"/>
                    <a:pt x="1266616" y="54763"/>
                  </a:cubicBezTo>
                  <a:lnTo>
                    <a:pt x="1266616" y="2142399"/>
                  </a:lnTo>
                  <a:cubicBezTo>
                    <a:pt x="1266616" y="2172644"/>
                    <a:pt x="1242098" y="2197162"/>
                    <a:pt x="1211854" y="2197162"/>
                  </a:cubicBezTo>
                  <a:lnTo>
                    <a:pt x="54763" y="2197162"/>
                  </a:lnTo>
                  <a:cubicBezTo>
                    <a:pt x="24518" y="2197162"/>
                    <a:pt x="0" y="2172644"/>
                    <a:pt x="0" y="2142399"/>
                  </a:cubicBezTo>
                  <a:lnTo>
                    <a:pt x="0" y="54763"/>
                  </a:lnTo>
                  <a:cubicBezTo>
                    <a:pt x="0" y="24518"/>
                    <a:pt x="24518" y="0"/>
                    <a:pt x="54763" y="0"/>
                  </a:cubicBezTo>
                  <a:close/>
                </a:path>
              </a:pathLst>
            </a:custGeom>
            <a:solidFill>
              <a:srgbClr val="418D3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266616" cy="220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340617" y="-409847"/>
            <a:ext cx="8241235" cy="3124813"/>
            <a:chOff x="0" y="0"/>
            <a:chExt cx="2953473" cy="11198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53473" cy="1119863"/>
            </a:xfrm>
            <a:custGeom>
              <a:avLst/>
              <a:gdLst/>
              <a:ahLst/>
              <a:cxnLst/>
              <a:rect r="r" b="b" t="t" l="l"/>
              <a:pathLst>
                <a:path h="1119863" w="2953473">
                  <a:moveTo>
                    <a:pt x="0" y="0"/>
                  </a:moveTo>
                  <a:lnTo>
                    <a:pt x="2953473" y="0"/>
                  </a:lnTo>
                  <a:lnTo>
                    <a:pt x="2953473" y="1119863"/>
                  </a:lnTo>
                  <a:lnTo>
                    <a:pt x="0" y="1119863"/>
                  </a:lnTo>
                  <a:close/>
                </a:path>
              </a:pathLst>
            </a:custGeom>
            <a:solidFill>
              <a:srgbClr val="418D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2953473" cy="1129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45692" y="243058"/>
            <a:ext cx="7068617" cy="4917299"/>
            <a:chOff x="0" y="0"/>
            <a:chExt cx="3505200" cy="2438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05200" cy="2438400"/>
            </a:xfrm>
            <a:custGeom>
              <a:avLst/>
              <a:gdLst/>
              <a:ahLst/>
              <a:cxnLst/>
              <a:rect r="r" b="b" t="t" l="l"/>
              <a:pathLst>
                <a:path h="2438400" w="3505200">
                  <a:moveTo>
                    <a:pt x="0" y="0"/>
                  </a:moveTo>
                  <a:lnTo>
                    <a:pt x="0" y="2438400"/>
                  </a:lnTo>
                  <a:lnTo>
                    <a:pt x="3505200" y="1892300"/>
                  </a:lnTo>
                  <a:lnTo>
                    <a:pt x="3505200" y="0"/>
                  </a:lnTo>
                  <a:close/>
                </a:path>
              </a:pathLst>
            </a:custGeom>
            <a:blipFill>
              <a:blip r:embed="rId3"/>
              <a:stretch>
                <a:fillRect l="-11835" t="0" r="-11835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35733" y="3057866"/>
            <a:ext cx="3154225" cy="3154378"/>
            <a:chOff x="0" y="0"/>
            <a:chExt cx="1130403" cy="113045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30403" cy="1130458"/>
            </a:xfrm>
            <a:custGeom>
              <a:avLst/>
              <a:gdLst/>
              <a:ahLst/>
              <a:cxnLst/>
              <a:rect r="r" b="b" t="t" l="l"/>
              <a:pathLst>
                <a:path h="1130458" w="1130403">
                  <a:moveTo>
                    <a:pt x="61362" y="0"/>
                  </a:moveTo>
                  <a:lnTo>
                    <a:pt x="1069042" y="0"/>
                  </a:lnTo>
                  <a:cubicBezTo>
                    <a:pt x="1102931" y="0"/>
                    <a:pt x="1130403" y="27472"/>
                    <a:pt x="1130403" y="61362"/>
                  </a:cubicBezTo>
                  <a:lnTo>
                    <a:pt x="1130403" y="1069096"/>
                  </a:lnTo>
                  <a:cubicBezTo>
                    <a:pt x="1130403" y="1102985"/>
                    <a:pt x="1102931" y="1130458"/>
                    <a:pt x="1069042" y="1130458"/>
                  </a:cubicBezTo>
                  <a:lnTo>
                    <a:pt x="61362" y="1130458"/>
                  </a:lnTo>
                  <a:cubicBezTo>
                    <a:pt x="27472" y="1130458"/>
                    <a:pt x="0" y="1102985"/>
                    <a:pt x="0" y="1069096"/>
                  </a:cubicBezTo>
                  <a:lnTo>
                    <a:pt x="0" y="61362"/>
                  </a:lnTo>
                  <a:cubicBezTo>
                    <a:pt x="0" y="27472"/>
                    <a:pt x="27472" y="0"/>
                    <a:pt x="61362" y="0"/>
                  </a:cubicBezTo>
                  <a:close/>
                </a:path>
              </a:pathLst>
            </a:custGeom>
            <a:solidFill>
              <a:srgbClr val="418D3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130403" cy="1139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81996" y="6450369"/>
            <a:ext cx="3742921" cy="3311946"/>
            <a:chOff x="0" y="0"/>
            <a:chExt cx="1341378" cy="118692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41378" cy="1186927"/>
            </a:xfrm>
            <a:custGeom>
              <a:avLst/>
              <a:gdLst/>
              <a:ahLst/>
              <a:cxnLst/>
              <a:rect r="r" b="b" t="t" l="l"/>
              <a:pathLst>
                <a:path h="1186927" w="1341378">
                  <a:moveTo>
                    <a:pt x="51710" y="0"/>
                  </a:moveTo>
                  <a:lnTo>
                    <a:pt x="1289668" y="0"/>
                  </a:lnTo>
                  <a:cubicBezTo>
                    <a:pt x="1318227" y="0"/>
                    <a:pt x="1341378" y="23152"/>
                    <a:pt x="1341378" y="51710"/>
                  </a:cubicBezTo>
                  <a:lnTo>
                    <a:pt x="1341378" y="1135216"/>
                  </a:lnTo>
                  <a:cubicBezTo>
                    <a:pt x="1341378" y="1163775"/>
                    <a:pt x="1318227" y="1186927"/>
                    <a:pt x="1289668" y="1186927"/>
                  </a:cubicBezTo>
                  <a:lnTo>
                    <a:pt x="51710" y="1186927"/>
                  </a:lnTo>
                  <a:cubicBezTo>
                    <a:pt x="23152" y="1186927"/>
                    <a:pt x="0" y="1163775"/>
                    <a:pt x="0" y="1135216"/>
                  </a:cubicBezTo>
                  <a:lnTo>
                    <a:pt x="0" y="51710"/>
                  </a:lnTo>
                  <a:cubicBezTo>
                    <a:pt x="0" y="23152"/>
                    <a:pt x="23152" y="0"/>
                    <a:pt x="51710" y="0"/>
                  </a:cubicBezTo>
                  <a:close/>
                </a:path>
              </a:pathLst>
            </a:custGeom>
            <a:solidFill>
              <a:srgbClr val="418D3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1341378" cy="119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58236" y="6042517"/>
            <a:ext cx="997889" cy="997938"/>
            <a:chOff x="0" y="0"/>
            <a:chExt cx="357621" cy="3576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57621" cy="357638"/>
            </a:xfrm>
            <a:custGeom>
              <a:avLst/>
              <a:gdLst/>
              <a:ahLst/>
              <a:cxnLst/>
              <a:rect r="r" b="b" t="t" l="l"/>
              <a:pathLst>
                <a:path h="357638" w="357621">
                  <a:moveTo>
                    <a:pt x="116374" y="0"/>
                  </a:moveTo>
                  <a:lnTo>
                    <a:pt x="241247" y="0"/>
                  </a:lnTo>
                  <a:cubicBezTo>
                    <a:pt x="272111" y="0"/>
                    <a:pt x="301711" y="12261"/>
                    <a:pt x="323536" y="34085"/>
                  </a:cubicBezTo>
                  <a:cubicBezTo>
                    <a:pt x="345360" y="55910"/>
                    <a:pt x="357621" y="85510"/>
                    <a:pt x="357621" y="116374"/>
                  </a:cubicBezTo>
                  <a:lnTo>
                    <a:pt x="357621" y="241264"/>
                  </a:lnTo>
                  <a:cubicBezTo>
                    <a:pt x="357621" y="272128"/>
                    <a:pt x="345360" y="301729"/>
                    <a:pt x="323536" y="323553"/>
                  </a:cubicBezTo>
                  <a:cubicBezTo>
                    <a:pt x="301711" y="345378"/>
                    <a:pt x="272111" y="357638"/>
                    <a:pt x="241247" y="357638"/>
                  </a:cubicBezTo>
                  <a:lnTo>
                    <a:pt x="116374" y="357638"/>
                  </a:lnTo>
                  <a:cubicBezTo>
                    <a:pt x="85510" y="357638"/>
                    <a:pt x="55910" y="345378"/>
                    <a:pt x="34085" y="323553"/>
                  </a:cubicBezTo>
                  <a:cubicBezTo>
                    <a:pt x="12261" y="301729"/>
                    <a:pt x="0" y="272128"/>
                    <a:pt x="0" y="241264"/>
                  </a:cubicBezTo>
                  <a:lnTo>
                    <a:pt x="0" y="116374"/>
                  </a:lnTo>
                  <a:cubicBezTo>
                    <a:pt x="0" y="85510"/>
                    <a:pt x="12261" y="55910"/>
                    <a:pt x="34085" y="34085"/>
                  </a:cubicBezTo>
                  <a:cubicBezTo>
                    <a:pt x="55910" y="12261"/>
                    <a:pt x="85510" y="0"/>
                    <a:pt x="116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357621" cy="36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958236" y="7275957"/>
            <a:ext cx="997889" cy="997938"/>
            <a:chOff x="0" y="0"/>
            <a:chExt cx="357621" cy="35763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57621" cy="357638"/>
            </a:xfrm>
            <a:custGeom>
              <a:avLst/>
              <a:gdLst/>
              <a:ahLst/>
              <a:cxnLst/>
              <a:rect r="r" b="b" t="t" l="l"/>
              <a:pathLst>
                <a:path h="357638" w="357621">
                  <a:moveTo>
                    <a:pt x="116374" y="0"/>
                  </a:moveTo>
                  <a:lnTo>
                    <a:pt x="241247" y="0"/>
                  </a:lnTo>
                  <a:cubicBezTo>
                    <a:pt x="272111" y="0"/>
                    <a:pt x="301711" y="12261"/>
                    <a:pt x="323536" y="34085"/>
                  </a:cubicBezTo>
                  <a:cubicBezTo>
                    <a:pt x="345360" y="55910"/>
                    <a:pt x="357621" y="85510"/>
                    <a:pt x="357621" y="116374"/>
                  </a:cubicBezTo>
                  <a:lnTo>
                    <a:pt x="357621" y="241264"/>
                  </a:lnTo>
                  <a:cubicBezTo>
                    <a:pt x="357621" y="272128"/>
                    <a:pt x="345360" y="301729"/>
                    <a:pt x="323536" y="323553"/>
                  </a:cubicBezTo>
                  <a:cubicBezTo>
                    <a:pt x="301711" y="345378"/>
                    <a:pt x="272111" y="357638"/>
                    <a:pt x="241247" y="357638"/>
                  </a:cubicBezTo>
                  <a:lnTo>
                    <a:pt x="116374" y="357638"/>
                  </a:lnTo>
                  <a:cubicBezTo>
                    <a:pt x="85510" y="357638"/>
                    <a:pt x="55910" y="345378"/>
                    <a:pt x="34085" y="323553"/>
                  </a:cubicBezTo>
                  <a:cubicBezTo>
                    <a:pt x="12261" y="301729"/>
                    <a:pt x="0" y="272128"/>
                    <a:pt x="0" y="241264"/>
                  </a:cubicBezTo>
                  <a:lnTo>
                    <a:pt x="0" y="116374"/>
                  </a:lnTo>
                  <a:cubicBezTo>
                    <a:pt x="0" y="85510"/>
                    <a:pt x="12261" y="55910"/>
                    <a:pt x="34085" y="34085"/>
                  </a:cubicBezTo>
                  <a:cubicBezTo>
                    <a:pt x="55910" y="12261"/>
                    <a:pt x="85510" y="0"/>
                    <a:pt x="116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357621" cy="36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994932" y="8509398"/>
            <a:ext cx="997889" cy="997938"/>
            <a:chOff x="0" y="0"/>
            <a:chExt cx="357621" cy="35763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57621" cy="357638"/>
            </a:xfrm>
            <a:custGeom>
              <a:avLst/>
              <a:gdLst/>
              <a:ahLst/>
              <a:cxnLst/>
              <a:rect r="r" b="b" t="t" l="l"/>
              <a:pathLst>
                <a:path h="357638" w="357621">
                  <a:moveTo>
                    <a:pt x="116374" y="0"/>
                  </a:moveTo>
                  <a:lnTo>
                    <a:pt x="241247" y="0"/>
                  </a:lnTo>
                  <a:cubicBezTo>
                    <a:pt x="272111" y="0"/>
                    <a:pt x="301711" y="12261"/>
                    <a:pt x="323536" y="34085"/>
                  </a:cubicBezTo>
                  <a:cubicBezTo>
                    <a:pt x="345360" y="55910"/>
                    <a:pt x="357621" y="85510"/>
                    <a:pt x="357621" y="116374"/>
                  </a:cubicBezTo>
                  <a:lnTo>
                    <a:pt x="357621" y="241264"/>
                  </a:lnTo>
                  <a:cubicBezTo>
                    <a:pt x="357621" y="272128"/>
                    <a:pt x="345360" y="301729"/>
                    <a:pt x="323536" y="323553"/>
                  </a:cubicBezTo>
                  <a:cubicBezTo>
                    <a:pt x="301711" y="345378"/>
                    <a:pt x="272111" y="357638"/>
                    <a:pt x="241247" y="357638"/>
                  </a:cubicBezTo>
                  <a:lnTo>
                    <a:pt x="116374" y="357638"/>
                  </a:lnTo>
                  <a:cubicBezTo>
                    <a:pt x="85510" y="357638"/>
                    <a:pt x="55910" y="345378"/>
                    <a:pt x="34085" y="323553"/>
                  </a:cubicBezTo>
                  <a:cubicBezTo>
                    <a:pt x="12261" y="301729"/>
                    <a:pt x="0" y="272128"/>
                    <a:pt x="0" y="241264"/>
                  </a:cubicBezTo>
                  <a:lnTo>
                    <a:pt x="0" y="116374"/>
                  </a:lnTo>
                  <a:cubicBezTo>
                    <a:pt x="0" y="85510"/>
                    <a:pt x="12261" y="55910"/>
                    <a:pt x="34085" y="34085"/>
                  </a:cubicBezTo>
                  <a:cubicBezTo>
                    <a:pt x="55910" y="12261"/>
                    <a:pt x="85510" y="0"/>
                    <a:pt x="116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357621" cy="36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 flipV="true">
            <a:off x="-340617" y="10202775"/>
            <a:ext cx="8241235" cy="0"/>
          </a:xfrm>
          <a:prstGeom prst="line">
            <a:avLst/>
          </a:prstGeom>
          <a:ln cap="flat" w="95250">
            <a:solidFill>
              <a:srgbClr val="418D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298671" y="9936000"/>
            <a:ext cx="6962658" cy="533551"/>
            <a:chOff x="0" y="0"/>
            <a:chExt cx="2495260" cy="19121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95260" cy="191213"/>
            </a:xfrm>
            <a:custGeom>
              <a:avLst/>
              <a:gdLst/>
              <a:ahLst/>
              <a:cxnLst/>
              <a:rect r="r" b="b" t="t" l="l"/>
              <a:pathLst>
                <a:path h="191213" w="2495260">
                  <a:moveTo>
                    <a:pt x="95606" y="0"/>
                  </a:moveTo>
                  <a:lnTo>
                    <a:pt x="2399653" y="0"/>
                  </a:lnTo>
                  <a:cubicBezTo>
                    <a:pt x="2425010" y="0"/>
                    <a:pt x="2449327" y="10073"/>
                    <a:pt x="2467257" y="28002"/>
                  </a:cubicBezTo>
                  <a:cubicBezTo>
                    <a:pt x="2485187" y="45932"/>
                    <a:pt x="2495260" y="70250"/>
                    <a:pt x="2495260" y="95606"/>
                  </a:cubicBezTo>
                  <a:lnTo>
                    <a:pt x="2495260" y="95606"/>
                  </a:lnTo>
                  <a:cubicBezTo>
                    <a:pt x="2495260" y="120963"/>
                    <a:pt x="2485187" y="145281"/>
                    <a:pt x="2467257" y="163210"/>
                  </a:cubicBezTo>
                  <a:cubicBezTo>
                    <a:pt x="2449327" y="181140"/>
                    <a:pt x="2425010" y="191213"/>
                    <a:pt x="2399653" y="191213"/>
                  </a:cubicBezTo>
                  <a:lnTo>
                    <a:pt x="95606" y="191213"/>
                  </a:lnTo>
                  <a:cubicBezTo>
                    <a:pt x="70250" y="191213"/>
                    <a:pt x="45932" y="181140"/>
                    <a:pt x="28002" y="163210"/>
                  </a:cubicBezTo>
                  <a:cubicBezTo>
                    <a:pt x="10073" y="145281"/>
                    <a:pt x="0" y="120963"/>
                    <a:pt x="0" y="95606"/>
                  </a:cubicBezTo>
                  <a:lnTo>
                    <a:pt x="0" y="95606"/>
                  </a:lnTo>
                  <a:cubicBezTo>
                    <a:pt x="0" y="70250"/>
                    <a:pt x="10073" y="45932"/>
                    <a:pt x="28002" y="28002"/>
                  </a:cubicBezTo>
                  <a:cubicBezTo>
                    <a:pt x="45932" y="10073"/>
                    <a:pt x="70250" y="0"/>
                    <a:pt x="95606" y="0"/>
                  </a:cubicBezTo>
                  <a:close/>
                </a:path>
              </a:pathLst>
            </a:custGeom>
            <a:solidFill>
              <a:srgbClr val="418D31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2495260" cy="200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488328" y="10106835"/>
            <a:ext cx="191880" cy="191880"/>
          </a:xfrm>
          <a:custGeom>
            <a:avLst/>
            <a:gdLst/>
            <a:ahLst/>
            <a:cxnLst/>
            <a:rect r="r" b="b" t="t" l="l"/>
            <a:pathLst>
              <a:path h="191880" w="191880">
                <a:moveTo>
                  <a:pt x="0" y="0"/>
                </a:moveTo>
                <a:lnTo>
                  <a:pt x="191880" y="0"/>
                </a:lnTo>
                <a:lnTo>
                  <a:pt x="191880" y="191880"/>
                </a:lnTo>
                <a:lnTo>
                  <a:pt x="0" y="191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4729321" y="10106835"/>
            <a:ext cx="191880" cy="191880"/>
          </a:xfrm>
          <a:custGeom>
            <a:avLst/>
            <a:gdLst/>
            <a:ahLst/>
            <a:cxnLst/>
            <a:rect r="r" b="b" t="t" l="l"/>
            <a:pathLst>
              <a:path h="191880" w="191880">
                <a:moveTo>
                  <a:pt x="0" y="0"/>
                </a:moveTo>
                <a:lnTo>
                  <a:pt x="191880" y="0"/>
                </a:lnTo>
                <a:lnTo>
                  <a:pt x="191880" y="191880"/>
                </a:lnTo>
                <a:lnTo>
                  <a:pt x="0" y="191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2" id="32"/>
          <p:cNvGrpSpPr/>
          <p:nvPr/>
        </p:nvGrpSpPr>
        <p:grpSpPr>
          <a:xfrm rot="0">
            <a:off x="-340617" y="3392763"/>
            <a:ext cx="3579047" cy="467718"/>
            <a:chOff x="0" y="0"/>
            <a:chExt cx="1282650" cy="1676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82650" cy="167620"/>
            </a:xfrm>
            <a:custGeom>
              <a:avLst/>
              <a:gdLst/>
              <a:ahLst/>
              <a:cxnLst/>
              <a:rect r="r" b="b" t="t" l="l"/>
              <a:pathLst>
                <a:path h="167620" w="1282650">
                  <a:moveTo>
                    <a:pt x="21631" y="0"/>
                  </a:moveTo>
                  <a:lnTo>
                    <a:pt x="1261018" y="0"/>
                  </a:lnTo>
                  <a:cubicBezTo>
                    <a:pt x="1266755" y="0"/>
                    <a:pt x="1272257" y="2279"/>
                    <a:pt x="1276314" y="6336"/>
                  </a:cubicBezTo>
                  <a:cubicBezTo>
                    <a:pt x="1280370" y="10392"/>
                    <a:pt x="1282650" y="15894"/>
                    <a:pt x="1282650" y="21631"/>
                  </a:cubicBezTo>
                  <a:lnTo>
                    <a:pt x="1282650" y="145988"/>
                  </a:lnTo>
                  <a:cubicBezTo>
                    <a:pt x="1282650" y="157935"/>
                    <a:pt x="1272965" y="167620"/>
                    <a:pt x="1261018" y="167620"/>
                  </a:cubicBezTo>
                  <a:lnTo>
                    <a:pt x="21631" y="167620"/>
                  </a:lnTo>
                  <a:cubicBezTo>
                    <a:pt x="9685" y="167620"/>
                    <a:pt x="0" y="157935"/>
                    <a:pt x="0" y="145988"/>
                  </a:cubicBezTo>
                  <a:lnTo>
                    <a:pt x="0" y="21631"/>
                  </a:lnTo>
                  <a:cubicBezTo>
                    <a:pt x="0" y="9685"/>
                    <a:pt x="9685" y="0"/>
                    <a:pt x="216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1282650" cy="177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958236" y="4635055"/>
            <a:ext cx="3942381" cy="1203964"/>
            <a:chOff x="0" y="0"/>
            <a:chExt cx="1412860" cy="4314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12860" cy="431473"/>
            </a:xfrm>
            <a:custGeom>
              <a:avLst/>
              <a:gdLst/>
              <a:ahLst/>
              <a:cxnLst/>
              <a:rect r="r" b="b" t="t" l="l"/>
              <a:pathLst>
                <a:path h="431473" w="1412860">
                  <a:moveTo>
                    <a:pt x="19638" y="0"/>
                  </a:moveTo>
                  <a:lnTo>
                    <a:pt x="1393223" y="0"/>
                  </a:lnTo>
                  <a:cubicBezTo>
                    <a:pt x="1398431" y="0"/>
                    <a:pt x="1403426" y="2069"/>
                    <a:pt x="1407109" y="5752"/>
                  </a:cubicBezTo>
                  <a:cubicBezTo>
                    <a:pt x="1410792" y="9435"/>
                    <a:pt x="1412860" y="14429"/>
                    <a:pt x="1412860" y="19638"/>
                  </a:cubicBezTo>
                  <a:lnTo>
                    <a:pt x="1412860" y="411836"/>
                  </a:lnTo>
                  <a:cubicBezTo>
                    <a:pt x="1412860" y="417044"/>
                    <a:pt x="1410792" y="422039"/>
                    <a:pt x="1407109" y="425722"/>
                  </a:cubicBezTo>
                  <a:cubicBezTo>
                    <a:pt x="1403426" y="429405"/>
                    <a:pt x="1398431" y="431473"/>
                    <a:pt x="1393223" y="431473"/>
                  </a:cubicBezTo>
                  <a:lnTo>
                    <a:pt x="19638" y="431473"/>
                  </a:lnTo>
                  <a:cubicBezTo>
                    <a:pt x="14429" y="431473"/>
                    <a:pt x="9435" y="429405"/>
                    <a:pt x="5752" y="425722"/>
                  </a:cubicBezTo>
                  <a:cubicBezTo>
                    <a:pt x="2069" y="422039"/>
                    <a:pt x="0" y="417044"/>
                    <a:pt x="0" y="411836"/>
                  </a:cubicBezTo>
                  <a:lnTo>
                    <a:pt x="0" y="19638"/>
                  </a:lnTo>
                  <a:cubicBezTo>
                    <a:pt x="0" y="14429"/>
                    <a:pt x="2069" y="9435"/>
                    <a:pt x="5752" y="5752"/>
                  </a:cubicBezTo>
                  <a:cubicBezTo>
                    <a:pt x="9435" y="2069"/>
                    <a:pt x="14429" y="0"/>
                    <a:pt x="196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1412860" cy="440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true" flipV="false" rot="0">
            <a:off x="4021738" y="7387926"/>
            <a:ext cx="870886" cy="774000"/>
          </a:xfrm>
          <a:custGeom>
            <a:avLst/>
            <a:gdLst/>
            <a:ahLst/>
            <a:cxnLst/>
            <a:rect r="r" b="b" t="t" l="l"/>
            <a:pathLst>
              <a:path h="774000" w="870886">
                <a:moveTo>
                  <a:pt x="870886" y="0"/>
                </a:moveTo>
                <a:lnTo>
                  <a:pt x="0" y="0"/>
                </a:lnTo>
                <a:lnTo>
                  <a:pt x="0" y="774000"/>
                </a:lnTo>
                <a:lnTo>
                  <a:pt x="870886" y="774000"/>
                </a:lnTo>
                <a:lnTo>
                  <a:pt x="8708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-340617" y="6635361"/>
            <a:ext cx="3650101" cy="897235"/>
            <a:chOff x="0" y="0"/>
            <a:chExt cx="1308114" cy="32154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308114" cy="321549"/>
            </a:xfrm>
            <a:custGeom>
              <a:avLst/>
              <a:gdLst/>
              <a:ahLst/>
              <a:cxnLst/>
              <a:rect r="r" b="b" t="t" l="l"/>
              <a:pathLst>
                <a:path h="321549" w="1308114">
                  <a:moveTo>
                    <a:pt x="21210" y="0"/>
                  </a:moveTo>
                  <a:lnTo>
                    <a:pt x="1286904" y="0"/>
                  </a:lnTo>
                  <a:cubicBezTo>
                    <a:pt x="1292529" y="0"/>
                    <a:pt x="1297924" y="2235"/>
                    <a:pt x="1301901" y="6212"/>
                  </a:cubicBezTo>
                  <a:cubicBezTo>
                    <a:pt x="1305879" y="10190"/>
                    <a:pt x="1308114" y="15585"/>
                    <a:pt x="1308114" y="21210"/>
                  </a:cubicBezTo>
                  <a:lnTo>
                    <a:pt x="1308114" y="300338"/>
                  </a:lnTo>
                  <a:cubicBezTo>
                    <a:pt x="1308114" y="305964"/>
                    <a:pt x="1305879" y="311359"/>
                    <a:pt x="1301901" y="315336"/>
                  </a:cubicBezTo>
                  <a:cubicBezTo>
                    <a:pt x="1297924" y="319314"/>
                    <a:pt x="1292529" y="321549"/>
                    <a:pt x="1286904" y="321549"/>
                  </a:cubicBezTo>
                  <a:lnTo>
                    <a:pt x="21210" y="321549"/>
                  </a:lnTo>
                  <a:cubicBezTo>
                    <a:pt x="15585" y="321549"/>
                    <a:pt x="10190" y="319314"/>
                    <a:pt x="6212" y="315336"/>
                  </a:cubicBezTo>
                  <a:cubicBezTo>
                    <a:pt x="2235" y="311359"/>
                    <a:pt x="0" y="305964"/>
                    <a:pt x="0" y="300338"/>
                  </a:cubicBezTo>
                  <a:lnTo>
                    <a:pt x="0" y="21210"/>
                  </a:lnTo>
                  <a:cubicBezTo>
                    <a:pt x="0" y="15585"/>
                    <a:pt x="2235" y="10190"/>
                    <a:pt x="6212" y="6212"/>
                  </a:cubicBezTo>
                  <a:cubicBezTo>
                    <a:pt x="10190" y="2235"/>
                    <a:pt x="15585" y="0"/>
                    <a:pt x="212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9525"/>
              <a:ext cx="1308114" cy="33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247311" y="243058"/>
            <a:ext cx="1602218" cy="1192547"/>
          </a:xfrm>
          <a:custGeom>
            <a:avLst/>
            <a:gdLst/>
            <a:ahLst/>
            <a:cxnLst/>
            <a:rect r="r" b="b" t="t" l="l"/>
            <a:pathLst>
              <a:path h="1192547" w="1602218">
                <a:moveTo>
                  <a:pt x="0" y="0"/>
                </a:moveTo>
                <a:lnTo>
                  <a:pt x="1602219" y="0"/>
                </a:lnTo>
                <a:lnTo>
                  <a:pt x="1602219" y="1192547"/>
                </a:lnTo>
                <a:lnTo>
                  <a:pt x="0" y="1192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8996" r="0" b="-15356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021738" y="6100960"/>
            <a:ext cx="881050" cy="881050"/>
          </a:xfrm>
          <a:custGeom>
            <a:avLst/>
            <a:gdLst/>
            <a:ahLst/>
            <a:cxnLst/>
            <a:rect r="r" b="b" t="t" l="l"/>
            <a:pathLst>
              <a:path h="881050" w="881050">
                <a:moveTo>
                  <a:pt x="0" y="0"/>
                </a:moveTo>
                <a:lnTo>
                  <a:pt x="881050" y="0"/>
                </a:lnTo>
                <a:lnTo>
                  <a:pt x="881050" y="881051"/>
                </a:lnTo>
                <a:lnTo>
                  <a:pt x="0" y="8810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4066708" y="8710597"/>
            <a:ext cx="854336" cy="649295"/>
          </a:xfrm>
          <a:custGeom>
            <a:avLst/>
            <a:gdLst/>
            <a:ahLst/>
            <a:cxnLst/>
            <a:rect r="r" b="b" t="t" l="l"/>
            <a:pathLst>
              <a:path h="649295" w="854336">
                <a:moveTo>
                  <a:pt x="0" y="0"/>
                </a:moveTo>
                <a:lnTo>
                  <a:pt x="854336" y="0"/>
                </a:lnTo>
                <a:lnTo>
                  <a:pt x="854336" y="649295"/>
                </a:lnTo>
                <a:lnTo>
                  <a:pt x="0" y="6492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056157" y="9021806"/>
            <a:ext cx="856857" cy="864196"/>
          </a:xfrm>
          <a:custGeom>
            <a:avLst/>
            <a:gdLst/>
            <a:ahLst/>
            <a:cxnLst/>
            <a:rect r="r" b="b" t="t" l="l"/>
            <a:pathLst>
              <a:path h="864196" w="856857">
                <a:moveTo>
                  <a:pt x="0" y="0"/>
                </a:moveTo>
                <a:lnTo>
                  <a:pt x="856857" y="0"/>
                </a:lnTo>
                <a:lnTo>
                  <a:pt x="856857" y="864195"/>
                </a:lnTo>
                <a:lnTo>
                  <a:pt x="0" y="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  <a:ln w="19050" cap="sq">
            <a:solidFill>
              <a:srgbClr val="407A44"/>
            </a:solidFill>
            <a:prstDash val="solid"/>
            <a:miter/>
          </a:ln>
        </p:spPr>
      </p:sp>
      <p:grpSp>
        <p:nvGrpSpPr>
          <p:cNvPr name="Group 46" id="46"/>
          <p:cNvGrpSpPr/>
          <p:nvPr/>
        </p:nvGrpSpPr>
        <p:grpSpPr>
          <a:xfrm rot="0">
            <a:off x="298671" y="9039033"/>
            <a:ext cx="833530" cy="833530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6"/>
              <a:stretch>
                <a:fillRect l="-319" t="0" r="-319" b="0"/>
              </a:stretch>
            </a:blipFill>
            <a:ln w="9525" cap="sq">
              <a:solidFill>
                <a:srgbClr val="407A44"/>
              </a:solidFill>
              <a:prstDash val="solid"/>
              <a:miter/>
            </a:ln>
          </p:spPr>
        </p:sp>
      </p:grpSp>
      <p:sp>
        <p:nvSpPr>
          <p:cNvPr name="TextBox 48" id="48"/>
          <p:cNvSpPr txBox="true"/>
          <p:nvPr/>
        </p:nvSpPr>
        <p:spPr>
          <a:xfrm rot="0">
            <a:off x="756000" y="10097420"/>
            <a:ext cx="3701181" cy="20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299" b="true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...........................................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16208" y="3450409"/>
            <a:ext cx="2593276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418D31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Cos’è una CER?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16208" y="4082341"/>
            <a:ext cx="2593276" cy="174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4"/>
              </a:lnSpc>
            </a:pPr>
            <a:r>
              <a:rPr lang="en-US" sz="1299" b="true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La CER (Comunità Energetica Rinnovabile), è un’associazione di stampo locale che coinvolge cittadini, aziende e comuni che hanno l’obbiettivo di scambiare l’energia in avanzo degli impianti di energia rinnovabile prodotta sul posto.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592318" y="851250"/>
            <a:ext cx="3463013" cy="245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802"/>
              </a:lnSpc>
            </a:pPr>
            <a:r>
              <a:rPr lang="en-US" b="true" sz="4802" spc="-12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Assemblea Pubblica  CER............ </a:t>
            </a:r>
          </a:p>
          <a:p>
            <a:pPr algn="r">
              <a:lnSpc>
                <a:spcPts val="4802"/>
              </a:lnSpc>
            </a:pPr>
            <a:r>
              <a:rPr lang="en-US" b="true" sz="4802" spc="-12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........................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592318" y="3503885"/>
            <a:ext cx="3578146" cy="407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26"/>
              </a:lnSpc>
            </a:pPr>
            <a:r>
              <a:rPr lang="en-US" sz="1414" spc="14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Data ............... Ora ....................................</a:t>
            </a:r>
          </a:p>
          <a:p>
            <a:pPr algn="r">
              <a:lnSpc>
                <a:spcPts val="1626"/>
              </a:lnSpc>
            </a:pPr>
            <a:r>
              <a:rPr lang="en-US" sz="1414" spc="14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Sede .........................................................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410950" y="4699492"/>
            <a:ext cx="264438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418D31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La CER concede tre tipi di vantaggi: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115167" y="6148470"/>
            <a:ext cx="2055296" cy="17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4"/>
              </a:lnSpc>
            </a:pPr>
            <a:r>
              <a:rPr lang="en-US" sz="1299" spc="12" b="true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Economici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115167" y="6500110"/>
            <a:ext cx="2055296" cy="61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Risparmio sulla bolletta, tariffa incentivante, finanziamento a fondo perduto del 40% sull’installazione dei pannelli.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115167" y="7381911"/>
            <a:ext cx="2055296" cy="17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4"/>
              </a:lnSpc>
            </a:pPr>
            <a:r>
              <a:rPr lang="en-US" sz="1299" spc="12" b="true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Ambientali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04516" y="6722028"/>
            <a:ext cx="313391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418D31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ACCEDI ANCHE TU AL CONTRIBUTO!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024598" y="10097420"/>
            <a:ext cx="2289710" cy="20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299" b="true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segreteria@cerinrete.it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115167" y="7621577"/>
            <a:ext cx="2055296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Le CER promuovono l’energia rinnovabile autoprodotta a livello locale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115167" y="8615352"/>
            <a:ext cx="2055296" cy="17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4"/>
              </a:lnSpc>
            </a:pPr>
            <a:r>
              <a:rPr lang="en-US" sz="1299" spc="12" b="true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Sociali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115167" y="8798132"/>
            <a:ext cx="2055296" cy="61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I soci della CER possono porsi degli obiettivi sociali da raggiungere con una percentuale della tariffa premio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47471" y="7631102"/>
            <a:ext cx="3090958" cy="113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35"/>
              </a:lnSpc>
            </a:pPr>
            <a:r>
              <a:rPr lang="en-US" b="true" sz="1161" spc="11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Da maggio 2025 tutti i soci delle CER dei comuni con meno di 50 mila abitanti possono accedere ad un </a:t>
            </a:r>
            <a:r>
              <a:rPr lang="en-US" b="true" sz="1161" spc="11">
                <a:solidFill>
                  <a:srgbClr val="000000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finanziamento a fondo perduto del 40%</a:t>
            </a:r>
            <a:r>
              <a:rPr lang="en-US" b="true" sz="1161" spc="11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 sull’installazione di un nuovo impianto! Non perdere l’occasione, iscriviti e inquadra il QR code.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90843" y="8855967"/>
            <a:ext cx="650730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ISCRIVITI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448906" y="8852792"/>
            <a:ext cx="1983645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RICHIEDI IL CONTRIBUTO</a:t>
            </a:r>
          </a:p>
        </p:txBody>
      </p:sp>
      <p:sp>
        <p:nvSpPr>
          <p:cNvPr name="Freeform 65" id="65"/>
          <p:cNvSpPr/>
          <p:nvPr/>
        </p:nvSpPr>
        <p:spPr>
          <a:xfrm flipH="false" flipV="false" rot="0">
            <a:off x="2649134" y="10106835"/>
            <a:ext cx="191880" cy="191880"/>
          </a:xfrm>
          <a:custGeom>
            <a:avLst/>
            <a:gdLst/>
            <a:ahLst/>
            <a:cxnLst/>
            <a:rect r="r" b="b" t="t" l="l"/>
            <a:pathLst>
              <a:path h="191880" w="191880">
                <a:moveTo>
                  <a:pt x="0" y="0"/>
                </a:moveTo>
                <a:lnTo>
                  <a:pt x="191880" y="0"/>
                </a:lnTo>
                <a:lnTo>
                  <a:pt x="191880" y="191880"/>
                </a:lnTo>
                <a:lnTo>
                  <a:pt x="0" y="191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6" id="66"/>
          <p:cNvSpPr txBox="true"/>
          <p:nvPr/>
        </p:nvSpPr>
        <p:spPr>
          <a:xfrm rot="0">
            <a:off x="2878731" y="10076501"/>
            <a:ext cx="3701181" cy="20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299" b="true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...........................................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