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ileron Italics" charset="1" panose="00000500000000000000"/>
      <p:regular r:id="rId7"/>
    </p:embeddedFont>
    <p:embeddedFont>
      <p:font typeface="Aileron Bold Italics" charset="1" panose="00000800000000000000"/>
      <p:regular r:id="rId8"/>
    </p:embeddedFont>
    <p:embeddedFont>
      <p:font typeface="Aileron Bold" charset="1" panose="00000800000000000000"/>
      <p:regular r:id="rId9"/>
    </p:embeddedFont>
    <p:embeddedFont>
      <p:font typeface="Mina Bold" charset="1" panose="02000803000000000000"/>
      <p:regular r:id="rId10"/>
    </p:embeddedFont>
    <p:embeddedFont>
      <p:font typeface="Aileron" charset="1" panose="00000500000000000000"/>
      <p:regular r:id="rId11"/>
    </p:embeddedFont>
    <p:embeddedFont>
      <p:font typeface="Poppins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8211" y="-168937"/>
            <a:ext cx="8152846" cy="4509872"/>
            <a:chOff x="0" y="0"/>
            <a:chExt cx="10870461" cy="601316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964" t="0" r="964" b="0"/>
            <a:stretch>
              <a:fillRect/>
            </a:stretch>
          </p:blipFill>
          <p:spPr>
            <a:xfrm flipH="false" flipV="false">
              <a:off x="0" y="0"/>
              <a:ext cx="10870461" cy="6013163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-278211" y="2572739"/>
            <a:ext cx="8152846" cy="2089167"/>
          </a:xfrm>
          <a:custGeom>
            <a:avLst/>
            <a:gdLst/>
            <a:ahLst/>
            <a:cxnLst/>
            <a:rect r="r" b="b" t="t" l="l"/>
            <a:pathLst>
              <a:path h="2089167" w="8152846">
                <a:moveTo>
                  <a:pt x="0" y="0"/>
                </a:moveTo>
                <a:lnTo>
                  <a:pt x="8152846" y="0"/>
                </a:lnTo>
                <a:lnTo>
                  <a:pt x="8152846" y="2089167"/>
                </a:lnTo>
                <a:lnTo>
                  <a:pt x="0" y="208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337112" y="2572739"/>
            <a:ext cx="4095202" cy="3546445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FF9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-359132" y="7074631"/>
            <a:ext cx="4543350" cy="521507"/>
            <a:chOff x="0" y="0"/>
            <a:chExt cx="2893834" cy="3321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93834" cy="332168"/>
            </a:xfrm>
            <a:custGeom>
              <a:avLst/>
              <a:gdLst/>
              <a:ahLst/>
              <a:cxnLst/>
              <a:rect r="r" b="b" t="t" l="l"/>
              <a:pathLst>
                <a:path h="332168" w="2893834">
                  <a:moveTo>
                    <a:pt x="203200" y="0"/>
                  </a:moveTo>
                  <a:lnTo>
                    <a:pt x="2893834" y="0"/>
                  </a:lnTo>
                  <a:lnTo>
                    <a:pt x="2690634" y="332168"/>
                  </a:lnTo>
                  <a:lnTo>
                    <a:pt x="0" y="332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13B5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38100"/>
              <a:ext cx="2690634" cy="37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3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604864" y="2805346"/>
            <a:ext cx="3559697" cy="3082698"/>
            <a:chOff x="0" y="0"/>
            <a:chExt cx="6350000" cy="549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89939" y="5357931"/>
            <a:ext cx="4665076" cy="1660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3"/>
              </a:lnSpc>
            </a:pPr>
            <a:r>
              <a:rPr lang="en-US" sz="1381" i="true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La CER (Comunità Energetica Rinnovabile) è un’occasione per la cittadinanza per </a:t>
            </a:r>
            <a:r>
              <a:rPr lang="en-US" sz="1381" i="true" b="true">
                <a:solidFill>
                  <a:srgbClr val="00000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risparmiare </a:t>
            </a:r>
            <a:r>
              <a:rPr lang="en-US" sz="1381" i="true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sulla bolletta, aiutare le </a:t>
            </a:r>
            <a:r>
              <a:rPr lang="en-US" sz="1381" i="true" b="true">
                <a:solidFill>
                  <a:srgbClr val="00000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famiglie </a:t>
            </a:r>
            <a:r>
              <a:rPr lang="en-US" sz="1381" i="true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in difficoltà e contribuire alla salute dell’ambiente. Per scoprire come fare la tua parte senza costi, vieni ad assistere il ____________________ all’assemblea pubblica del ________________ presso ___________________________</a:t>
            </a:r>
          </a:p>
          <a:p>
            <a:pPr algn="l">
              <a:lnSpc>
                <a:spcPts val="1933"/>
              </a:lnSpc>
              <a:spcBef>
                <a:spcPct val="0"/>
              </a:spcBef>
            </a:pPr>
            <a:r>
              <a:rPr lang="en-US" sz="1381" i="true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_______________________.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1015" y="7194125"/>
            <a:ext cx="3564597" cy="25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5"/>
              </a:lnSpc>
            </a:pPr>
            <a:r>
              <a:rPr lang="en-US" sz="1719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Interverranno i seguenti relatori: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935058" y="8862068"/>
            <a:ext cx="4715058" cy="1519381"/>
            <a:chOff x="0" y="0"/>
            <a:chExt cx="1117739" cy="36018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7739" cy="360181"/>
            </a:xfrm>
            <a:custGeom>
              <a:avLst/>
              <a:gdLst/>
              <a:ahLst/>
              <a:cxnLst/>
              <a:rect r="r" b="b" t="t" l="l"/>
              <a:pathLst>
                <a:path h="360181" w="1117739">
                  <a:moveTo>
                    <a:pt x="914539" y="0"/>
                  </a:moveTo>
                  <a:lnTo>
                    <a:pt x="0" y="0"/>
                  </a:lnTo>
                  <a:lnTo>
                    <a:pt x="203200" y="360181"/>
                  </a:lnTo>
                  <a:lnTo>
                    <a:pt x="1117739" y="360181"/>
                  </a:lnTo>
                  <a:lnTo>
                    <a:pt x="914539" y="0"/>
                  </a:lnTo>
                  <a:close/>
                </a:path>
              </a:pathLst>
            </a:custGeom>
            <a:solidFill>
              <a:srgbClr val="FF9C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47625"/>
              <a:ext cx="914539" cy="407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4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595272" y="6427745"/>
            <a:ext cx="5669136" cy="4909472"/>
            <a:chOff x="0" y="0"/>
            <a:chExt cx="6350000" cy="5499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213B5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3965931" y="6749751"/>
            <a:ext cx="4927818" cy="4267490"/>
            <a:chOff x="0" y="0"/>
            <a:chExt cx="6350000" cy="54991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-935058" y="9452618"/>
            <a:ext cx="5427317" cy="1380171"/>
            <a:chOff x="0" y="0"/>
            <a:chExt cx="1416357" cy="36018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16357" cy="360181"/>
            </a:xfrm>
            <a:custGeom>
              <a:avLst/>
              <a:gdLst/>
              <a:ahLst/>
              <a:cxnLst/>
              <a:rect r="r" b="b" t="t" l="l"/>
              <a:pathLst>
                <a:path h="360181" w="1416357">
                  <a:moveTo>
                    <a:pt x="1213157" y="0"/>
                  </a:moveTo>
                  <a:lnTo>
                    <a:pt x="0" y="0"/>
                  </a:lnTo>
                  <a:lnTo>
                    <a:pt x="203200" y="360181"/>
                  </a:lnTo>
                  <a:lnTo>
                    <a:pt x="1416357" y="360181"/>
                  </a:lnTo>
                  <a:lnTo>
                    <a:pt x="1213157" y="0"/>
                  </a:lnTo>
                  <a:close/>
                </a:path>
              </a:pathLst>
            </a:custGeom>
            <a:solidFill>
              <a:srgbClr val="213B5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47625"/>
              <a:ext cx="1213157" cy="407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43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769212" y="9538239"/>
            <a:ext cx="526782" cy="526782"/>
          </a:xfrm>
          <a:custGeom>
            <a:avLst/>
            <a:gdLst/>
            <a:ahLst/>
            <a:cxnLst/>
            <a:rect r="r" b="b" t="t" l="l"/>
            <a:pathLst>
              <a:path h="526782" w="526782">
                <a:moveTo>
                  <a:pt x="0" y="0"/>
                </a:moveTo>
                <a:lnTo>
                  <a:pt x="526782" y="0"/>
                </a:lnTo>
                <a:lnTo>
                  <a:pt x="526782" y="526782"/>
                </a:lnTo>
                <a:lnTo>
                  <a:pt x="0" y="5267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9516" y="7662813"/>
            <a:ext cx="252689" cy="252689"/>
          </a:xfrm>
          <a:custGeom>
            <a:avLst/>
            <a:gdLst/>
            <a:ahLst/>
            <a:cxnLst/>
            <a:rect r="r" b="b" t="t" l="l"/>
            <a:pathLst>
              <a:path h="252689" w="252689">
                <a:moveTo>
                  <a:pt x="0" y="0"/>
                </a:moveTo>
                <a:lnTo>
                  <a:pt x="252689" y="0"/>
                </a:lnTo>
                <a:lnTo>
                  <a:pt x="252689" y="252689"/>
                </a:lnTo>
                <a:lnTo>
                  <a:pt x="0" y="252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9516" y="7959496"/>
            <a:ext cx="252689" cy="252689"/>
          </a:xfrm>
          <a:custGeom>
            <a:avLst/>
            <a:gdLst/>
            <a:ahLst/>
            <a:cxnLst/>
            <a:rect r="r" b="b" t="t" l="l"/>
            <a:pathLst>
              <a:path h="252689" w="252689">
                <a:moveTo>
                  <a:pt x="0" y="0"/>
                </a:moveTo>
                <a:lnTo>
                  <a:pt x="252689" y="0"/>
                </a:lnTo>
                <a:lnTo>
                  <a:pt x="252689" y="252689"/>
                </a:lnTo>
                <a:lnTo>
                  <a:pt x="0" y="252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585234" y="3482923"/>
            <a:ext cx="617198" cy="617198"/>
          </a:xfrm>
          <a:custGeom>
            <a:avLst/>
            <a:gdLst/>
            <a:ahLst/>
            <a:cxnLst/>
            <a:rect r="r" b="b" t="t" l="l"/>
            <a:pathLst>
              <a:path h="617198" w="617198">
                <a:moveTo>
                  <a:pt x="0" y="0"/>
                </a:moveTo>
                <a:lnTo>
                  <a:pt x="617199" y="0"/>
                </a:lnTo>
                <a:lnTo>
                  <a:pt x="617199" y="617199"/>
                </a:lnTo>
                <a:lnTo>
                  <a:pt x="0" y="6171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769919" y="10122171"/>
            <a:ext cx="525368" cy="525368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769212" y="4020014"/>
            <a:ext cx="3196719" cy="751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4"/>
              </a:lnSpc>
              <a:spcBef>
                <a:spcPct val="0"/>
              </a:spcBef>
            </a:pPr>
            <a:r>
              <a:rPr lang="en-US" b="true" sz="4374">
                <a:solidFill>
                  <a:srgbClr val="213B59"/>
                </a:solidFill>
                <a:latin typeface="Mina Bold"/>
                <a:ea typeface="Mina Bold"/>
                <a:cs typeface="Mina Bold"/>
                <a:sym typeface="Mina Bold"/>
              </a:rPr>
              <a:t>ASSEMBLEA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56000" y="4615371"/>
            <a:ext cx="3647956" cy="72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b="true" sz="4299">
                <a:solidFill>
                  <a:srgbClr val="213B59"/>
                </a:solidFill>
                <a:latin typeface="Mina Bold"/>
                <a:ea typeface="Mina Bold"/>
                <a:cs typeface="Mina Bold"/>
                <a:sym typeface="Mina Bold"/>
              </a:rPr>
              <a:t>PUBBLICA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21720" y="7652290"/>
            <a:ext cx="2293706" cy="23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1"/>
              </a:lnSpc>
              <a:spcBef>
                <a:spcPct val="0"/>
              </a:spcBef>
            </a:pPr>
            <a:r>
              <a:rPr lang="en-US" sz="1393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____________________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21720" y="7953615"/>
            <a:ext cx="1990023" cy="23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1"/>
              </a:lnSpc>
              <a:spcBef>
                <a:spcPct val="0"/>
              </a:spcBef>
            </a:pPr>
            <a:r>
              <a:rPr lang="en-US" sz="1393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____________________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29516" y="8256179"/>
            <a:ext cx="2222575" cy="252689"/>
            <a:chOff x="0" y="0"/>
            <a:chExt cx="2963434" cy="33691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36919" cy="336919"/>
            </a:xfrm>
            <a:custGeom>
              <a:avLst/>
              <a:gdLst/>
              <a:ahLst/>
              <a:cxnLst/>
              <a:rect r="r" b="b" t="t" l="l"/>
              <a:pathLst>
                <a:path h="336919" w="336919">
                  <a:moveTo>
                    <a:pt x="0" y="0"/>
                  </a:moveTo>
                  <a:lnTo>
                    <a:pt x="336919" y="0"/>
                  </a:lnTo>
                  <a:lnTo>
                    <a:pt x="336919" y="336919"/>
                  </a:lnTo>
                  <a:lnTo>
                    <a:pt x="0" y="336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389606" y="-23854"/>
              <a:ext cx="2573828" cy="3052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51"/>
                </a:lnSpc>
                <a:spcBef>
                  <a:spcPct val="0"/>
                </a:spcBef>
              </a:pPr>
              <a:r>
                <a:rPr lang="en-US" sz="1393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_____________________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422471" y="9623422"/>
            <a:ext cx="2482464" cy="30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i="true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mail/sito del comune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4580" y="9046156"/>
            <a:ext cx="2999493" cy="31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5"/>
              </a:lnSpc>
            </a:pPr>
            <a:r>
              <a:rPr lang="en-US" b="true" sz="2376" i="true">
                <a:solidFill>
                  <a:srgbClr val="322B2B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PER MAGGIORI INFO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53248" y="3670358"/>
            <a:ext cx="1420064" cy="251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4"/>
              </a:lnSpc>
            </a:pPr>
            <a:r>
              <a:rPr lang="en-US" b="true" sz="1718">
                <a:solidFill>
                  <a:srgbClr val="322B2B"/>
                </a:solidFill>
                <a:latin typeface="Aileron Bold"/>
                <a:ea typeface="Aileron Bold"/>
                <a:cs typeface="Aileron Bold"/>
                <a:sym typeface="Aileron Bold"/>
              </a:rPr>
              <a:t>CER IN RETE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22471" y="10179821"/>
            <a:ext cx="2482464" cy="30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3"/>
              </a:lnSpc>
              <a:spcBef>
                <a:spcPct val="0"/>
              </a:spcBef>
            </a:pPr>
            <a:r>
              <a:rPr lang="en-US" sz="1716" i="true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www.cerinrete.it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962912" y="8668537"/>
            <a:ext cx="933855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3"/>
              </a:lnSpc>
            </a:pPr>
            <a:r>
              <a:rPr lang="en-US" sz="107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Immagine del comune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962912" y="4067639"/>
            <a:ext cx="933855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3"/>
              </a:lnSpc>
            </a:pPr>
            <a:r>
              <a:rPr lang="en-US" sz="107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Immagine a piacere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129516" y="8552229"/>
            <a:ext cx="252689" cy="252689"/>
          </a:xfrm>
          <a:custGeom>
            <a:avLst/>
            <a:gdLst/>
            <a:ahLst/>
            <a:cxnLst/>
            <a:rect r="r" b="b" t="t" l="l"/>
            <a:pathLst>
              <a:path h="252689" w="252689">
                <a:moveTo>
                  <a:pt x="0" y="0"/>
                </a:moveTo>
                <a:lnTo>
                  <a:pt x="252689" y="0"/>
                </a:lnTo>
                <a:lnTo>
                  <a:pt x="252689" y="252689"/>
                </a:lnTo>
                <a:lnTo>
                  <a:pt x="0" y="252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421720" y="8527195"/>
            <a:ext cx="1930371" cy="23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1"/>
              </a:lnSpc>
              <a:spcBef>
                <a:spcPct val="0"/>
              </a:spcBef>
            </a:pPr>
            <a:r>
              <a:rPr lang="en-US" sz="1393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