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Poppins Bold" charset="1" panose="00000800000000000000"/>
      <p:regular r:id="rId7"/>
    </p:embeddedFont>
    <p:embeddedFont>
      <p:font typeface="Poppins Bold Italics" charset="1" panose="00000800000000000000"/>
      <p:regular r:id="rId8"/>
    </p:embeddedFont>
    <p:embeddedFont>
      <p:font typeface="Poppins Italics" charset="1" panose="00000500000000000000"/>
      <p:regular r:id="rId9"/>
    </p:embeddedFont>
    <p:embeddedFont>
      <p:font typeface="Poppins" charset="1" panose="00000500000000000000"/>
      <p:regular r:id="rId10"/>
    </p:embeddedFont>
    <p:embeddedFont>
      <p:font typeface="Antonio Bold" charset="1" panose="0200080300000000000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fonts/font10.fntdata" Type="http://schemas.openxmlformats.org/officeDocument/2006/relationships/font"/><Relationship Id="rId11" Target="fonts/font11.fntdata" Type="http://schemas.openxmlformats.org/officeDocument/2006/relationships/font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gradFill rotWithShape="true">
          <a:gsLst>
            <a:gs pos="0">
              <a:srgbClr val="145DA0">
                <a:alpha val="100000"/>
              </a:srgbClr>
            </a:gs>
            <a:gs pos="100000">
              <a:srgbClr val="073F72">
                <a:alpha val="100000"/>
              </a:srgbClr>
            </a:gs>
          </a:gsLst>
          <a:lin ang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924172">
            <a:off x="-411916" y="8441010"/>
            <a:ext cx="3024000" cy="2989980"/>
          </a:xfrm>
          <a:custGeom>
            <a:avLst/>
            <a:gdLst/>
            <a:ahLst/>
            <a:cxnLst/>
            <a:rect r="r" b="b" t="t" l="l"/>
            <a:pathLst>
              <a:path h="2989980" w="3024000">
                <a:moveTo>
                  <a:pt x="0" y="0"/>
                </a:moveTo>
                <a:lnTo>
                  <a:pt x="3024000" y="0"/>
                </a:lnTo>
                <a:lnTo>
                  <a:pt x="3024000" y="2989980"/>
                </a:lnTo>
                <a:lnTo>
                  <a:pt x="0" y="298998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462999" y="8908219"/>
            <a:ext cx="2318608" cy="2278032"/>
          </a:xfrm>
          <a:custGeom>
            <a:avLst/>
            <a:gdLst/>
            <a:ahLst/>
            <a:cxnLst/>
            <a:rect r="r" b="b" t="t" l="l"/>
            <a:pathLst>
              <a:path h="2278032" w="2318608">
                <a:moveTo>
                  <a:pt x="0" y="0"/>
                </a:moveTo>
                <a:lnTo>
                  <a:pt x="2318608" y="0"/>
                </a:lnTo>
                <a:lnTo>
                  <a:pt x="2318608" y="2278032"/>
                </a:lnTo>
                <a:lnTo>
                  <a:pt x="0" y="2278032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4" id="4"/>
          <p:cNvGrpSpPr/>
          <p:nvPr/>
        </p:nvGrpSpPr>
        <p:grpSpPr>
          <a:xfrm rot="0">
            <a:off x="447303" y="8740672"/>
            <a:ext cx="6665393" cy="1664624"/>
            <a:chOff x="0" y="0"/>
            <a:chExt cx="8887191" cy="2219499"/>
          </a:xfrm>
        </p:grpSpPr>
        <p:grpSp>
          <p:nvGrpSpPr>
            <p:cNvPr name="Group 5" id="5"/>
            <p:cNvGrpSpPr/>
            <p:nvPr/>
          </p:nvGrpSpPr>
          <p:grpSpPr>
            <a:xfrm rot="0">
              <a:off x="0" y="0"/>
              <a:ext cx="8887191" cy="2219499"/>
              <a:chOff x="0" y="0"/>
              <a:chExt cx="2002386" cy="500079"/>
            </a:xfrm>
          </p:grpSpPr>
          <p:sp>
            <p:nvSpPr>
              <p:cNvPr name="Freeform 6" id="6"/>
              <p:cNvSpPr/>
              <p:nvPr/>
            </p:nvSpPr>
            <p:spPr>
              <a:xfrm flipH="false" flipV="false" rot="0">
                <a:off x="0" y="0"/>
                <a:ext cx="2002386" cy="500079"/>
              </a:xfrm>
              <a:custGeom>
                <a:avLst/>
                <a:gdLst/>
                <a:ahLst/>
                <a:cxnLst/>
                <a:rect r="r" b="b" t="t" l="l"/>
                <a:pathLst>
                  <a:path h="500079" w="2002386">
                    <a:moveTo>
                      <a:pt x="58572" y="0"/>
                    </a:moveTo>
                    <a:lnTo>
                      <a:pt x="1943814" y="0"/>
                    </a:lnTo>
                    <a:cubicBezTo>
                      <a:pt x="1976163" y="0"/>
                      <a:pt x="2002386" y="26224"/>
                      <a:pt x="2002386" y="58572"/>
                    </a:cubicBezTo>
                    <a:lnTo>
                      <a:pt x="2002386" y="441507"/>
                    </a:lnTo>
                    <a:cubicBezTo>
                      <a:pt x="2002386" y="473855"/>
                      <a:pt x="1976163" y="500079"/>
                      <a:pt x="1943814" y="500079"/>
                    </a:cubicBezTo>
                    <a:lnTo>
                      <a:pt x="58572" y="500079"/>
                    </a:lnTo>
                    <a:cubicBezTo>
                      <a:pt x="26224" y="500079"/>
                      <a:pt x="0" y="473855"/>
                      <a:pt x="0" y="441507"/>
                    </a:cubicBezTo>
                    <a:lnTo>
                      <a:pt x="0" y="58572"/>
                    </a:lnTo>
                    <a:cubicBezTo>
                      <a:pt x="0" y="26224"/>
                      <a:pt x="26224" y="0"/>
                      <a:pt x="58572" y="0"/>
                    </a:cubicBezTo>
                    <a:close/>
                  </a:path>
                </a:pathLst>
              </a:custGeom>
              <a:solidFill>
                <a:srgbClr val="FFFFFF">
                  <a:alpha val="67843"/>
                </a:srgbClr>
              </a:solidFill>
            </p:spPr>
          </p:sp>
          <p:sp>
            <p:nvSpPr>
              <p:cNvPr name="TextBox 7" id="7"/>
              <p:cNvSpPr txBox="true"/>
              <p:nvPr/>
            </p:nvSpPr>
            <p:spPr>
              <a:xfrm>
                <a:off x="0" y="-47625"/>
                <a:ext cx="2002386" cy="547704"/>
              </a:xfrm>
              <a:prstGeom prst="rect">
                <a:avLst/>
              </a:prstGeom>
            </p:spPr>
            <p:txBody>
              <a:bodyPr anchor="ctr" rtlCol="false" tIns="44465" lIns="44465" bIns="44465" rIns="44465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  <p:grpSp>
          <p:nvGrpSpPr>
            <p:cNvPr name="Group 8" id="8"/>
            <p:cNvGrpSpPr/>
            <p:nvPr/>
          </p:nvGrpSpPr>
          <p:grpSpPr>
            <a:xfrm rot="0">
              <a:off x="114437" y="352470"/>
              <a:ext cx="3806353" cy="1581210"/>
              <a:chOff x="0" y="0"/>
              <a:chExt cx="629255" cy="261401"/>
            </a:xfrm>
          </p:grpSpPr>
          <p:sp>
            <p:nvSpPr>
              <p:cNvPr name="Freeform 9" id="9"/>
              <p:cNvSpPr/>
              <p:nvPr/>
            </p:nvSpPr>
            <p:spPr>
              <a:xfrm flipH="false" flipV="false" rot="0">
                <a:off x="0" y="0"/>
                <a:ext cx="629255" cy="261401"/>
              </a:xfrm>
              <a:custGeom>
                <a:avLst/>
                <a:gdLst/>
                <a:ahLst/>
                <a:cxnLst/>
                <a:rect r="r" b="b" t="t" l="l"/>
                <a:pathLst>
                  <a:path h="261401" w="629255">
                    <a:moveTo>
                      <a:pt x="130700" y="0"/>
                    </a:moveTo>
                    <a:lnTo>
                      <a:pt x="498555" y="0"/>
                    </a:lnTo>
                    <a:cubicBezTo>
                      <a:pt x="533218" y="0"/>
                      <a:pt x="566463" y="13770"/>
                      <a:pt x="590974" y="38281"/>
                    </a:cubicBezTo>
                    <a:cubicBezTo>
                      <a:pt x="615485" y="62792"/>
                      <a:pt x="629255" y="96037"/>
                      <a:pt x="629255" y="130700"/>
                    </a:cubicBezTo>
                    <a:lnTo>
                      <a:pt x="629255" y="130700"/>
                    </a:lnTo>
                    <a:cubicBezTo>
                      <a:pt x="629255" y="165364"/>
                      <a:pt x="615485" y="198609"/>
                      <a:pt x="590974" y="223120"/>
                    </a:cubicBezTo>
                    <a:cubicBezTo>
                      <a:pt x="566463" y="247631"/>
                      <a:pt x="533218" y="261401"/>
                      <a:pt x="498555" y="261401"/>
                    </a:cubicBezTo>
                    <a:lnTo>
                      <a:pt x="130700" y="261401"/>
                    </a:lnTo>
                    <a:cubicBezTo>
                      <a:pt x="96037" y="261401"/>
                      <a:pt x="62792" y="247631"/>
                      <a:pt x="38281" y="223120"/>
                    </a:cubicBezTo>
                    <a:cubicBezTo>
                      <a:pt x="13770" y="198609"/>
                      <a:pt x="0" y="165364"/>
                      <a:pt x="0" y="130700"/>
                    </a:cubicBezTo>
                    <a:lnTo>
                      <a:pt x="0" y="130700"/>
                    </a:lnTo>
                    <a:cubicBezTo>
                      <a:pt x="0" y="96037"/>
                      <a:pt x="13770" y="62792"/>
                      <a:pt x="38281" y="38281"/>
                    </a:cubicBezTo>
                    <a:cubicBezTo>
                      <a:pt x="62792" y="13770"/>
                      <a:pt x="96037" y="0"/>
                      <a:pt x="130700" y="0"/>
                    </a:cubicBezTo>
                    <a:close/>
                  </a:path>
                </a:pathLst>
              </a:custGeom>
              <a:solidFill>
                <a:srgbClr val="87CB28"/>
              </a:solidFill>
            </p:spPr>
          </p:sp>
          <p:sp>
            <p:nvSpPr>
              <p:cNvPr name="TextBox 10" id="10"/>
              <p:cNvSpPr txBox="true"/>
              <p:nvPr/>
            </p:nvSpPr>
            <p:spPr>
              <a:xfrm>
                <a:off x="0" y="-47625"/>
                <a:ext cx="629255" cy="309026"/>
              </a:xfrm>
              <a:prstGeom prst="rect">
                <a:avLst/>
              </a:prstGeom>
            </p:spPr>
            <p:txBody>
              <a:bodyPr anchor="ctr" rtlCol="false" tIns="60601" lIns="60601" bIns="60601" rIns="60601"/>
              <a:lstStyle/>
              <a:p>
                <a:pPr algn="ctr">
                  <a:lnSpc>
                    <a:spcPts val="1959"/>
                  </a:lnSpc>
                  <a:spcBef>
                    <a:spcPct val="0"/>
                  </a:spcBef>
                </a:pPr>
              </a:p>
            </p:txBody>
          </p:sp>
        </p:grpSp>
        <p:sp>
          <p:nvSpPr>
            <p:cNvPr name="TextBox 11" id="11"/>
            <p:cNvSpPr txBox="true"/>
            <p:nvPr/>
          </p:nvSpPr>
          <p:spPr>
            <a:xfrm rot="0">
              <a:off x="485622" y="452618"/>
              <a:ext cx="3063983" cy="133988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4097"/>
                </a:lnSpc>
              </a:pPr>
              <a:r>
                <a:rPr lang="en-US" sz="2926" b="true">
                  <a:solidFill>
                    <a:srgbClr val="145DA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Comune di</a:t>
              </a:r>
            </a:p>
            <a:p>
              <a:pPr algn="ctr">
                <a:lnSpc>
                  <a:spcPts val="4097"/>
                </a:lnSpc>
              </a:pPr>
            </a:p>
          </p:txBody>
        </p:sp>
        <p:sp>
          <p:nvSpPr>
            <p:cNvPr name="Freeform 12" id="12"/>
            <p:cNvSpPr/>
            <p:nvPr/>
          </p:nvSpPr>
          <p:spPr>
            <a:xfrm flipH="false" flipV="false" rot="0">
              <a:off x="4575192" y="1427008"/>
              <a:ext cx="362096" cy="481191"/>
            </a:xfrm>
            <a:custGeom>
              <a:avLst/>
              <a:gdLst/>
              <a:ahLst/>
              <a:cxnLst/>
              <a:rect r="r" b="b" t="t" l="l"/>
              <a:pathLst>
                <a:path h="481191" w="362096">
                  <a:moveTo>
                    <a:pt x="0" y="0"/>
                  </a:moveTo>
                  <a:lnTo>
                    <a:pt x="362096" y="0"/>
                  </a:lnTo>
                  <a:lnTo>
                    <a:pt x="362096" y="481191"/>
                  </a:lnTo>
                  <a:lnTo>
                    <a:pt x="0" y="48119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5171987" y="1661583"/>
              <a:ext cx="3118973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 b="true">
                  <a:solidFill>
                    <a:srgbClr val="000000"/>
                  </a:solidFill>
                  <a:latin typeface="Poppins Bold Italics"/>
                  <a:ea typeface="Poppins Bold Italics"/>
                  <a:cs typeface="Poppins Bold Italics"/>
                  <a:sym typeface="Poppins Bold Italics"/>
                </a:rPr>
                <a:t>Indirizzo</a:t>
              </a:r>
            </a:p>
          </p:txBody>
        </p:sp>
        <p:sp>
          <p:nvSpPr>
            <p:cNvPr name="TextBox 14" id="14"/>
            <p:cNvSpPr txBox="true"/>
            <p:nvPr/>
          </p:nvSpPr>
          <p:spPr>
            <a:xfrm rot="0">
              <a:off x="5171987" y="1395507"/>
              <a:ext cx="3180050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>
                  <a:solidFill>
                    <a:srgbClr val="000000"/>
                  </a:solidFill>
                  <a:latin typeface="Poppins Italics"/>
                  <a:ea typeface="Poppins Italics"/>
                  <a:cs typeface="Poppins Italics"/>
                  <a:sym typeface="Poppins Italics"/>
                </a:rPr>
                <a:t>Sede</a:t>
              </a:r>
            </a:p>
          </p:txBody>
        </p:sp>
        <p:sp>
          <p:nvSpPr>
            <p:cNvPr name="Freeform 15" id="15"/>
            <p:cNvSpPr/>
            <p:nvPr/>
          </p:nvSpPr>
          <p:spPr>
            <a:xfrm flipH="false" flipV="false" rot="0">
              <a:off x="4570337" y="352470"/>
              <a:ext cx="531860" cy="535267"/>
            </a:xfrm>
            <a:custGeom>
              <a:avLst/>
              <a:gdLst/>
              <a:ahLst/>
              <a:cxnLst/>
              <a:rect r="r" b="b" t="t" l="l"/>
              <a:pathLst>
                <a:path h="535267" w="531860">
                  <a:moveTo>
                    <a:pt x="0" y="0"/>
                  </a:moveTo>
                  <a:lnTo>
                    <a:pt x="531860" y="0"/>
                  </a:lnTo>
                  <a:lnTo>
                    <a:pt x="531860" y="535267"/>
                  </a:lnTo>
                  <a:lnTo>
                    <a:pt x="0" y="53526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6" id="16"/>
            <p:cNvSpPr txBox="true"/>
            <p:nvPr/>
          </p:nvSpPr>
          <p:spPr>
            <a:xfrm rot="0">
              <a:off x="5217480" y="611996"/>
              <a:ext cx="2933510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 b="true">
                  <a:solidFill>
                    <a:srgbClr val="000000"/>
                  </a:solidFill>
                  <a:latin typeface="Poppins Bold Italics"/>
                  <a:ea typeface="Poppins Bold Italics"/>
                  <a:cs typeface="Poppins Bold Italics"/>
                  <a:sym typeface="Poppins Bold Italics"/>
                </a:rPr>
                <a:t>orario</a:t>
              </a:r>
            </a:p>
          </p:txBody>
        </p:sp>
        <p:sp>
          <p:nvSpPr>
            <p:cNvPr name="TextBox 17" id="17"/>
            <p:cNvSpPr txBox="true"/>
            <p:nvPr/>
          </p:nvSpPr>
          <p:spPr>
            <a:xfrm rot="0">
              <a:off x="5217480" y="361977"/>
              <a:ext cx="2037035" cy="26342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1549"/>
                </a:lnSpc>
              </a:pPr>
              <a:r>
                <a:rPr lang="en-US" sz="1291" i="true">
                  <a:solidFill>
                    <a:srgbClr val="000000"/>
                  </a:solidFill>
                  <a:latin typeface="Poppins Italics"/>
                  <a:ea typeface="Poppins Italics"/>
                  <a:cs typeface="Poppins Italics"/>
                  <a:sym typeface="Poppins Italics"/>
                </a:rPr>
                <a:t>data</a:t>
              </a:r>
            </a:p>
          </p:txBody>
        </p:sp>
      </p:grpSp>
      <p:sp>
        <p:nvSpPr>
          <p:cNvPr name="TextBox 18" id="18"/>
          <p:cNvSpPr txBox="true"/>
          <p:nvPr/>
        </p:nvSpPr>
        <p:spPr>
          <a:xfrm rot="0">
            <a:off x="2692734" y="5669466"/>
            <a:ext cx="2499943" cy="309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380"/>
              </a:lnSpc>
            </a:pPr>
            <a:r>
              <a:rPr lang="en-US" sz="1700" b="true">
                <a:solidFill>
                  <a:srgbClr val="FFFFFF"/>
                </a:solidFill>
                <a:latin typeface="Poppins Bold"/>
                <a:ea typeface="Poppins Bold"/>
                <a:cs typeface="Poppins Bold"/>
                <a:sym typeface="Poppins Bold"/>
              </a:rPr>
              <a:t>Con l’intervento di</a:t>
            </a:r>
          </a:p>
        </p:txBody>
      </p:sp>
      <p:grpSp>
        <p:nvGrpSpPr>
          <p:cNvPr name="Group 19" id="19"/>
          <p:cNvGrpSpPr/>
          <p:nvPr/>
        </p:nvGrpSpPr>
        <p:grpSpPr>
          <a:xfrm rot="0">
            <a:off x="454909" y="7420562"/>
            <a:ext cx="1044255" cy="1082073"/>
            <a:chOff x="0" y="0"/>
            <a:chExt cx="250270" cy="259334"/>
          </a:xfrm>
        </p:grpSpPr>
        <p:sp>
          <p:nvSpPr>
            <p:cNvPr name="Freeform 20" id="20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1" id="21"/>
          <p:cNvGrpSpPr/>
          <p:nvPr/>
        </p:nvGrpSpPr>
        <p:grpSpPr>
          <a:xfrm rot="0">
            <a:off x="454909" y="6258114"/>
            <a:ext cx="1044255" cy="1082073"/>
            <a:chOff x="0" y="0"/>
            <a:chExt cx="250270" cy="259334"/>
          </a:xfrm>
        </p:grpSpPr>
        <p:sp>
          <p:nvSpPr>
            <p:cNvPr name="Freeform 22" id="22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sp>
        <p:nvSpPr>
          <p:cNvPr name="TextBox 23" id="23"/>
          <p:cNvSpPr txBox="true"/>
          <p:nvPr/>
        </p:nvSpPr>
        <p:spPr>
          <a:xfrm rot="0">
            <a:off x="1741591" y="6599200"/>
            <a:ext cx="1625303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</a:t>
            </a:r>
          </a:p>
        </p:txBody>
      </p:sp>
      <p:grpSp>
        <p:nvGrpSpPr>
          <p:cNvPr name="Group 24" id="24"/>
          <p:cNvGrpSpPr/>
          <p:nvPr/>
        </p:nvGrpSpPr>
        <p:grpSpPr>
          <a:xfrm rot="0">
            <a:off x="4314235" y="6216835"/>
            <a:ext cx="1044255" cy="1082073"/>
            <a:chOff x="0" y="0"/>
            <a:chExt cx="250270" cy="259334"/>
          </a:xfrm>
        </p:grpSpPr>
        <p:sp>
          <p:nvSpPr>
            <p:cNvPr name="Freeform 25" id="25"/>
            <p:cNvSpPr/>
            <p:nvPr/>
          </p:nvSpPr>
          <p:spPr>
            <a:xfrm flipH="false" flipV="false" rot="0">
              <a:off x="0" y="0"/>
              <a:ext cx="250270" cy="259334"/>
            </a:xfrm>
            <a:custGeom>
              <a:avLst/>
              <a:gdLst/>
              <a:ahLst/>
              <a:cxnLst/>
              <a:rect r="r" b="b" t="t" l="l"/>
              <a:pathLst>
                <a:path h="259334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59334"/>
                  </a:lnTo>
                  <a:lnTo>
                    <a:pt x="0" y="259334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grpSp>
        <p:nvGrpSpPr>
          <p:cNvPr name="Group 26" id="26"/>
          <p:cNvGrpSpPr/>
          <p:nvPr/>
        </p:nvGrpSpPr>
        <p:grpSpPr>
          <a:xfrm rot="0">
            <a:off x="4314235" y="7427821"/>
            <a:ext cx="1044255" cy="1116093"/>
            <a:chOff x="0" y="0"/>
            <a:chExt cx="250270" cy="267487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250270" cy="267487"/>
            </a:xfrm>
            <a:custGeom>
              <a:avLst/>
              <a:gdLst/>
              <a:ahLst/>
              <a:cxnLst/>
              <a:rect r="r" b="b" t="t" l="l"/>
              <a:pathLst>
                <a:path h="267487" w="250270">
                  <a:moveTo>
                    <a:pt x="0" y="0"/>
                  </a:moveTo>
                  <a:lnTo>
                    <a:pt x="250270" y="0"/>
                  </a:lnTo>
                  <a:lnTo>
                    <a:pt x="250270" y="267487"/>
                  </a:lnTo>
                  <a:lnTo>
                    <a:pt x="0" y="26748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 cap="sq">
              <a:solidFill>
                <a:srgbClr val="000000"/>
              </a:solidFill>
              <a:prstDash val="solid"/>
              <a:miter/>
            </a:ln>
          </p:spPr>
        </p:sp>
      </p:grpSp>
      <p:sp>
        <p:nvSpPr>
          <p:cNvPr name="TextBox 28" id="28"/>
          <p:cNvSpPr txBox="true"/>
          <p:nvPr/>
        </p:nvSpPr>
        <p:spPr>
          <a:xfrm rot="0">
            <a:off x="4582700" y="708375"/>
            <a:ext cx="2573364" cy="97751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999"/>
              </a:lnSpc>
            </a:pPr>
            <a:r>
              <a:rPr lang="en-US" sz="2857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CER: ZERO COSTI, </a:t>
            </a:r>
            <a:r>
              <a:rPr lang="en-US" sz="2857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TANTI VANTAGGI!</a:t>
            </a:r>
          </a:p>
        </p:txBody>
      </p:sp>
      <p:grpSp>
        <p:nvGrpSpPr>
          <p:cNvPr name="Group 29" id="29"/>
          <p:cNvGrpSpPr/>
          <p:nvPr/>
        </p:nvGrpSpPr>
        <p:grpSpPr>
          <a:xfrm rot="0">
            <a:off x="5642719" y="4249031"/>
            <a:ext cx="1508690" cy="1729680"/>
            <a:chOff x="0" y="0"/>
            <a:chExt cx="812800" cy="931857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931857"/>
            </a:xfrm>
            <a:custGeom>
              <a:avLst/>
              <a:gdLst/>
              <a:ahLst/>
              <a:cxnLst/>
              <a:rect r="r" b="b" t="t" l="l"/>
              <a:pathLst>
                <a:path h="931857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31857"/>
                  </a:lnTo>
                  <a:lnTo>
                    <a:pt x="0" y="9318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grpSp>
        <p:nvGrpSpPr>
          <p:cNvPr name="Group 31" id="31"/>
          <p:cNvGrpSpPr/>
          <p:nvPr/>
        </p:nvGrpSpPr>
        <p:grpSpPr>
          <a:xfrm rot="0">
            <a:off x="454909" y="4375886"/>
            <a:ext cx="1508690" cy="1729680"/>
            <a:chOff x="0" y="0"/>
            <a:chExt cx="812800" cy="931857"/>
          </a:xfrm>
        </p:grpSpPr>
        <p:sp>
          <p:nvSpPr>
            <p:cNvPr name="Freeform 32" id="32"/>
            <p:cNvSpPr/>
            <p:nvPr/>
          </p:nvSpPr>
          <p:spPr>
            <a:xfrm flipH="false" flipV="false" rot="0">
              <a:off x="0" y="0"/>
              <a:ext cx="812800" cy="931857"/>
            </a:xfrm>
            <a:custGeom>
              <a:avLst/>
              <a:gdLst/>
              <a:ahLst/>
              <a:cxnLst/>
              <a:rect r="r" b="b" t="t" l="l"/>
              <a:pathLst>
                <a:path h="931857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931857"/>
                  </a:lnTo>
                  <a:lnTo>
                    <a:pt x="0" y="931857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12700">
              <a:solidFill>
                <a:srgbClr val="000000"/>
              </a:solidFill>
            </a:ln>
          </p:spPr>
        </p:sp>
      </p:grpSp>
      <p:sp>
        <p:nvSpPr>
          <p:cNvPr name="TextBox 33" id="33"/>
          <p:cNvSpPr txBox="true"/>
          <p:nvPr/>
        </p:nvSpPr>
        <p:spPr>
          <a:xfrm rot="0">
            <a:off x="447303" y="2049469"/>
            <a:ext cx="6665393" cy="211248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371"/>
              </a:lnSpc>
            </a:pPr>
            <a:r>
              <a:rPr lang="en-US" sz="1693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È davvero possibile </a:t>
            </a:r>
            <a:r>
              <a:rPr lang="en-US" sz="1693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RISPARMIARE </a:t>
            </a:r>
            <a:r>
              <a:rPr lang="en-US" sz="1693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sulla bolletta, </a:t>
            </a:r>
            <a:r>
              <a:rPr lang="en-US" sz="1693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CONTRIBUIRE </a:t>
            </a:r>
            <a:r>
              <a:rPr lang="en-US" sz="1693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alla salute dell’ambiente e </a:t>
            </a:r>
            <a:r>
              <a:rPr lang="en-US" sz="1693" b="true">
                <a:solidFill>
                  <a:srgbClr val="87CB28"/>
                </a:solidFill>
                <a:latin typeface="Poppins Bold"/>
                <a:ea typeface="Poppins Bold"/>
                <a:cs typeface="Poppins Bold"/>
                <a:sym typeface="Poppins Bold"/>
              </a:rPr>
              <a:t>AIUTARE </a:t>
            </a:r>
            <a:r>
              <a:rPr lang="en-US" sz="1693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le famiglie in povertà energetica?</a:t>
            </a:r>
          </a:p>
          <a:p>
            <a:pPr algn="ctr">
              <a:lnSpc>
                <a:spcPts val="2371"/>
              </a:lnSpc>
            </a:pPr>
            <a:r>
              <a:rPr lang="en-US" sz="1693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Vieni a scoprirlo all’Assemblea Pubblica in cui parleremo delle Comunità Energetiche (CER) del modello CER in Rete, costruito intorno alle esigenze dei cittadini e allo scambio energetico gratuito e solidale. Non mancare!</a:t>
            </a:r>
          </a:p>
        </p:txBody>
      </p:sp>
      <p:sp>
        <p:nvSpPr>
          <p:cNvPr name="TextBox 34" id="34"/>
          <p:cNvSpPr txBox="true"/>
          <p:nvPr/>
        </p:nvSpPr>
        <p:spPr>
          <a:xfrm rot="0">
            <a:off x="432150" y="796626"/>
            <a:ext cx="4760527" cy="12828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0531"/>
              </a:lnSpc>
            </a:pPr>
            <a:r>
              <a:rPr lang="en-US" sz="7522" b="true">
                <a:solidFill>
                  <a:srgbClr val="87CB28"/>
                </a:solidFill>
                <a:latin typeface="Antonio Bold"/>
                <a:ea typeface="Antonio Bold"/>
                <a:cs typeface="Antonio Bold"/>
                <a:sym typeface="Antonio Bold"/>
              </a:rPr>
              <a:t>Pubblica</a:t>
            </a:r>
          </a:p>
        </p:txBody>
      </p:sp>
      <p:sp>
        <p:nvSpPr>
          <p:cNvPr name="TextBox 35" id="35"/>
          <p:cNvSpPr txBox="true"/>
          <p:nvPr/>
        </p:nvSpPr>
        <p:spPr>
          <a:xfrm rot="0">
            <a:off x="432150" y="-123825"/>
            <a:ext cx="4207796" cy="106332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8681"/>
              </a:lnSpc>
            </a:pPr>
            <a:r>
              <a:rPr lang="en-US" sz="6200" b="true">
                <a:solidFill>
                  <a:srgbClr val="FFFFFF"/>
                </a:solidFill>
                <a:latin typeface="Antonio Bold"/>
                <a:ea typeface="Antonio Bold"/>
                <a:cs typeface="Antonio Bold"/>
                <a:sym typeface="Antonio Bold"/>
              </a:rPr>
              <a:t>Assemblea</a:t>
            </a:r>
          </a:p>
        </p:txBody>
      </p:sp>
      <p:sp>
        <p:nvSpPr>
          <p:cNvPr name="Freeform 36" id="36"/>
          <p:cNvSpPr/>
          <p:nvPr/>
        </p:nvSpPr>
        <p:spPr>
          <a:xfrm flipH="false" flipV="false" rot="0">
            <a:off x="2921943" y="4375886"/>
            <a:ext cx="1716113" cy="1298056"/>
          </a:xfrm>
          <a:custGeom>
            <a:avLst/>
            <a:gdLst/>
            <a:ahLst/>
            <a:cxnLst/>
            <a:rect r="r" b="b" t="t" l="l"/>
            <a:pathLst>
              <a:path h="1298056" w="1716113">
                <a:moveTo>
                  <a:pt x="0" y="0"/>
                </a:moveTo>
                <a:lnTo>
                  <a:pt x="1716114" y="0"/>
                </a:lnTo>
                <a:lnTo>
                  <a:pt x="1716114" y="1298055"/>
                </a:lnTo>
                <a:lnTo>
                  <a:pt x="0" y="1298055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-20670" t="-47310" r="-18662" b="-36895"/>
            </a:stretch>
          </a:blipFill>
        </p:spPr>
      </p:sp>
      <p:sp>
        <p:nvSpPr>
          <p:cNvPr name="TextBox 37" id="37"/>
          <p:cNvSpPr txBox="true"/>
          <p:nvPr/>
        </p:nvSpPr>
        <p:spPr>
          <a:xfrm rot="0">
            <a:off x="1741591" y="7856823"/>
            <a:ext cx="1625303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</a:t>
            </a:r>
          </a:p>
        </p:txBody>
      </p:sp>
      <p:sp>
        <p:nvSpPr>
          <p:cNvPr name="TextBox 38" id="38"/>
          <p:cNvSpPr txBox="true"/>
          <p:nvPr/>
        </p:nvSpPr>
        <p:spPr>
          <a:xfrm rot="0">
            <a:off x="5526106" y="6599126"/>
            <a:ext cx="1625303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</a:t>
            </a:r>
          </a:p>
        </p:txBody>
      </p:sp>
      <p:sp>
        <p:nvSpPr>
          <p:cNvPr name="TextBox 39" id="39"/>
          <p:cNvSpPr txBox="true"/>
          <p:nvPr/>
        </p:nvSpPr>
        <p:spPr>
          <a:xfrm rot="0">
            <a:off x="5526106" y="7856823"/>
            <a:ext cx="1625303" cy="2000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559"/>
              </a:lnSpc>
            </a:pPr>
            <a:r>
              <a:rPr lang="en-US" sz="1299">
                <a:solidFill>
                  <a:srgbClr val="FFFFFF"/>
                </a:solidFill>
                <a:latin typeface="Poppins"/>
                <a:ea typeface="Poppins"/>
                <a:cs typeface="Poppins"/>
                <a:sym typeface="Poppins"/>
              </a:rPr>
              <a:t>............................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DAGPUM2NVo4</dc:identifier>
  <dcterms:modified xsi:type="dcterms:W3CDTF">2011-08-01T06:04:30Z</dcterms:modified>
  <cp:revision>1</cp:revision>
  <dc:title>TEMPLATE VOLANTINO</dc:title>
</cp:coreProperties>
</file>