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T Serif Bold" charset="1" panose="020A0703040505020204"/>
      <p:regular r:id="rId7"/>
    </p:embeddedFont>
    <p:embeddedFont>
      <p:font typeface="TT Interphases" charset="1" panose="02000503020000020004"/>
      <p:regular r:id="rId8"/>
    </p:embeddedFont>
    <p:embeddedFont>
      <p:font typeface="Garet Bold" charset="1" panose="00000000000000000000"/>
      <p:regular r:id="rId9"/>
    </p:embeddedFont>
    <p:embeddedFont>
      <p:font typeface="TT Interphases Bold" charset="1" panose="02000803060000020004"/>
      <p:regular r:id="rId10"/>
    </p:embeddedFont>
    <p:embeddedFont>
      <p:font typeface="TT Interphases Bold Italics" charset="1" panose="020008030000000900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7786" y="-164399"/>
            <a:ext cx="7861458" cy="4740946"/>
            <a:chOff x="0" y="0"/>
            <a:chExt cx="1711199" cy="10319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11199" cy="1031959"/>
            </a:xfrm>
            <a:custGeom>
              <a:avLst/>
              <a:gdLst/>
              <a:ahLst/>
              <a:cxnLst/>
              <a:rect r="r" b="b" t="t" l="l"/>
              <a:pathLst>
                <a:path h="1031959" w="1711199">
                  <a:moveTo>
                    <a:pt x="0" y="0"/>
                  </a:moveTo>
                  <a:lnTo>
                    <a:pt x="1711199" y="0"/>
                  </a:lnTo>
                  <a:lnTo>
                    <a:pt x="1711199" y="1031959"/>
                  </a:lnTo>
                  <a:lnTo>
                    <a:pt x="0" y="1031959"/>
                  </a:lnTo>
                  <a:close/>
                </a:path>
              </a:pathLst>
            </a:custGeom>
            <a:blipFill>
              <a:blip r:embed="rId2"/>
              <a:stretch>
                <a:fillRect l="-3605" t="0" r="-360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84758" y="4507500"/>
            <a:ext cx="2709637" cy="2268000"/>
            <a:chOff x="0" y="0"/>
            <a:chExt cx="838437" cy="7017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38437" cy="701782"/>
            </a:xfrm>
            <a:custGeom>
              <a:avLst/>
              <a:gdLst/>
              <a:ahLst/>
              <a:cxnLst/>
              <a:rect r="r" b="b" t="t" l="l"/>
              <a:pathLst>
                <a:path h="701782" w="838437">
                  <a:moveTo>
                    <a:pt x="0" y="0"/>
                  </a:moveTo>
                  <a:lnTo>
                    <a:pt x="838437" y="0"/>
                  </a:lnTo>
                  <a:lnTo>
                    <a:pt x="838437" y="701782"/>
                  </a:lnTo>
                  <a:lnTo>
                    <a:pt x="0" y="701782"/>
                  </a:lnTo>
                  <a:close/>
                </a:path>
              </a:pathLst>
            </a:custGeom>
            <a:solidFill>
              <a:srgbClr val="D264E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838437" cy="7303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521297" y="4507500"/>
            <a:ext cx="2521436" cy="2268000"/>
            <a:chOff x="0" y="0"/>
            <a:chExt cx="780202" cy="7017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80202" cy="701782"/>
            </a:xfrm>
            <a:custGeom>
              <a:avLst/>
              <a:gdLst/>
              <a:ahLst/>
              <a:cxnLst/>
              <a:rect r="r" b="b" t="t" l="l"/>
              <a:pathLst>
                <a:path h="701782" w="780202">
                  <a:moveTo>
                    <a:pt x="0" y="0"/>
                  </a:moveTo>
                  <a:lnTo>
                    <a:pt x="780202" y="0"/>
                  </a:lnTo>
                  <a:lnTo>
                    <a:pt x="780202" y="701782"/>
                  </a:lnTo>
                  <a:lnTo>
                    <a:pt x="0" y="701782"/>
                  </a:lnTo>
                  <a:close/>
                </a:path>
              </a:pathLst>
            </a:custGeom>
            <a:solidFill>
              <a:srgbClr val="964AD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780202" cy="7303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184758" y="9611962"/>
            <a:ext cx="7929516" cy="1293737"/>
            <a:chOff x="0" y="0"/>
            <a:chExt cx="2453611" cy="40031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53611" cy="400318"/>
            </a:xfrm>
            <a:custGeom>
              <a:avLst/>
              <a:gdLst/>
              <a:ahLst/>
              <a:cxnLst/>
              <a:rect r="r" b="b" t="t" l="l"/>
              <a:pathLst>
                <a:path h="400318" w="2453611">
                  <a:moveTo>
                    <a:pt x="0" y="0"/>
                  </a:moveTo>
                  <a:lnTo>
                    <a:pt x="2453611" y="0"/>
                  </a:lnTo>
                  <a:lnTo>
                    <a:pt x="2453611" y="400318"/>
                  </a:lnTo>
                  <a:lnTo>
                    <a:pt x="0" y="400318"/>
                  </a:lnTo>
                  <a:close/>
                </a:path>
              </a:pathLst>
            </a:custGeom>
            <a:solidFill>
              <a:srgbClr val="964AD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2453611" cy="428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038703" y="4507500"/>
            <a:ext cx="2706055" cy="2268000"/>
            <a:chOff x="0" y="0"/>
            <a:chExt cx="837328" cy="70178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37328" cy="701782"/>
            </a:xfrm>
            <a:custGeom>
              <a:avLst/>
              <a:gdLst/>
              <a:ahLst/>
              <a:cxnLst/>
              <a:rect r="r" b="b" t="t" l="l"/>
              <a:pathLst>
                <a:path h="701782" w="837328">
                  <a:moveTo>
                    <a:pt x="0" y="0"/>
                  </a:moveTo>
                  <a:lnTo>
                    <a:pt x="837328" y="0"/>
                  </a:lnTo>
                  <a:lnTo>
                    <a:pt x="837328" y="701782"/>
                  </a:lnTo>
                  <a:lnTo>
                    <a:pt x="0" y="701782"/>
                  </a:lnTo>
                  <a:close/>
                </a:path>
              </a:pathLst>
            </a:custGeom>
            <a:solidFill>
              <a:srgbClr val="5A30B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837328" cy="7303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AutoShape 16" id="16"/>
          <p:cNvSpPr/>
          <p:nvPr/>
        </p:nvSpPr>
        <p:spPr>
          <a:xfrm flipH="true" flipV="true">
            <a:off x="234580" y="5035354"/>
            <a:ext cx="0" cy="140600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flipV="true">
            <a:off x="2687742" y="5081522"/>
            <a:ext cx="0" cy="140600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H="true" flipV="true">
            <a:off x="5299908" y="4938497"/>
            <a:ext cx="4092" cy="1712731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5124000" y="10187962"/>
            <a:ext cx="180000" cy="180000"/>
          </a:xfrm>
          <a:custGeom>
            <a:avLst/>
            <a:gdLst/>
            <a:ahLst/>
            <a:cxnLst/>
            <a:rect r="r" b="b" t="t" l="l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124000" y="9903499"/>
            <a:ext cx="180000" cy="180000"/>
          </a:xfrm>
          <a:custGeom>
            <a:avLst/>
            <a:gdLst/>
            <a:ahLst/>
            <a:cxnLst/>
            <a:rect r="r" b="b" t="t" l="l"/>
            <a:pathLst>
              <a:path h="180000" w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1" id="21"/>
          <p:cNvSpPr/>
          <p:nvPr/>
        </p:nvSpPr>
        <p:spPr>
          <a:xfrm flipV="true">
            <a:off x="514500" y="7622031"/>
            <a:ext cx="3003098" cy="0"/>
          </a:xfrm>
          <a:prstGeom prst="line">
            <a:avLst/>
          </a:prstGeom>
          <a:ln cap="flat" w="9525">
            <a:solidFill>
              <a:srgbClr val="D264E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flipV="true">
            <a:off x="4035814" y="7598218"/>
            <a:ext cx="3003098" cy="0"/>
          </a:xfrm>
          <a:prstGeom prst="line">
            <a:avLst/>
          </a:prstGeom>
          <a:ln cap="flat" w="9525">
            <a:solidFill>
              <a:srgbClr val="5A30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514500" y="7626793"/>
            <a:ext cx="1756372" cy="0"/>
          </a:xfrm>
          <a:prstGeom prst="line">
            <a:avLst/>
          </a:prstGeom>
          <a:ln cap="flat" w="28575">
            <a:solidFill>
              <a:srgbClr val="D264E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4035814" y="7598218"/>
            <a:ext cx="1728686" cy="0"/>
          </a:xfrm>
          <a:prstGeom prst="line">
            <a:avLst/>
          </a:prstGeom>
          <a:ln cap="flat" w="28575">
            <a:solidFill>
              <a:srgbClr val="5A30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7025450" y="4603354"/>
            <a:ext cx="386640" cy="432000"/>
          </a:xfrm>
          <a:custGeom>
            <a:avLst/>
            <a:gdLst/>
            <a:ahLst/>
            <a:cxnLst/>
            <a:rect r="r" b="b" t="t" l="l"/>
            <a:pathLst>
              <a:path h="432000" w="386640">
                <a:moveTo>
                  <a:pt x="0" y="0"/>
                </a:moveTo>
                <a:lnTo>
                  <a:pt x="386640" y="0"/>
                </a:lnTo>
                <a:lnTo>
                  <a:pt x="386640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861911" y="396937"/>
            <a:ext cx="5391286" cy="3570229"/>
            <a:chOff x="0" y="0"/>
            <a:chExt cx="1932115" cy="127948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932115" cy="1279489"/>
            </a:xfrm>
            <a:custGeom>
              <a:avLst/>
              <a:gdLst/>
              <a:ahLst/>
              <a:cxnLst/>
              <a:rect r="r" b="b" t="t" l="l"/>
              <a:pathLst>
                <a:path h="1279489" w="1932115">
                  <a:moveTo>
                    <a:pt x="0" y="0"/>
                  </a:moveTo>
                  <a:lnTo>
                    <a:pt x="1932115" y="0"/>
                  </a:lnTo>
                  <a:lnTo>
                    <a:pt x="1932115" y="1279489"/>
                  </a:lnTo>
                  <a:lnTo>
                    <a:pt x="0" y="1279489"/>
                  </a:lnTo>
                  <a:close/>
                </a:path>
              </a:pathLst>
            </a:custGeom>
            <a:solidFill>
              <a:srgbClr val="171874">
                <a:alpha val="84706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932115" cy="1308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927524" y="9737974"/>
            <a:ext cx="599642" cy="810061"/>
            <a:chOff x="0" y="0"/>
            <a:chExt cx="812800" cy="109801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1098017"/>
            </a:xfrm>
            <a:custGeom>
              <a:avLst/>
              <a:gdLst/>
              <a:ahLst/>
              <a:cxnLst/>
              <a:rect r="r" b="b" t="t" l="l"/>
              <a:pathLst>
                <a:path h="109801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098017"/>
                  </a:lnTo>
                  <a:lnTo>
                    <a:pt x="0" y="1098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6923141" y="7851"/>
            <a:ext cx="636859" cy="636859"/>
          </a:xfrm>
          <a:custGeom>
            <a:avLst/>
            <a:gdLst/>
            <a:ahLst/>
            <a:cxnLst/>
            <a:rect r="r" b="b" t="t" l="l"/>
            <a:pathLst>
              <a:path h="636859" w="636859">
                <a:moveTo>
                  <a:pt x="0" y="0"/>
                </a:moveTo>
                <a:lnTo>
                  <a:pt x="636859" y="0"/>
                </a:lnTo>
                <a:lnTo>
                  <a:pt x="636859" y="636859"/>
                </a:lnTo>
                <a:lnTo>
                  <a:pt x="0" y="6368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0" y="9551738"/>
            <a:ext cx="1251624" cy="1251624"/>
          </a:xfrm>
          <a:custGeom>
            <a:avLst/>
            <a:gdLst/>
            <a:ahLst/>
            <a:cxnLst/>
            <a:rect r="r" b="b" t="t" l="l"/>
            <a:pathLst>
              <a:path h="1251624" w="1251624">
                <a:moveTo>
                  <a:pt x="0" y="0"/>
                </a:moveTo>
                <a:lnTo>
                  <a:pt x="1251624" y="0"/>
                </a:lnTo>
                <a:lnTo>
                  <a:pt x="1251624" y="1251624"/>
                </a:lnTo>
                <a:lnTo>
                  <a:pt x="0" y="12516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6262822" y="457932"/>
            <a:ext cx="896523" cy="1211118"/>
            <a:chOff x="0" y="0"/>
            <a:chExt cx="812800" cy="1098017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1098017"/>
            </a:xfrm>
            <a:custGeom>
              <a:avLst/>
              <a:gdLst/>
              <a:ahLst/>
              <a:cxnLst/>
              <a:rect r="r" b="b" t="t" l="l"/>
              <a:pathLst>
                <a:path h="109801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098017"/>
                  </a:lnTo>
                  <a:lnTo>
                    <a:pt x="0" y="1098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4339617" y="4557187"/>
            <a:ext cx="555208" cy="561879"/>
          </a:xfrm>
          <a:custGeom>
            <a:avLst/>
            <a:gdLst/>
            <a:ahLst/>
            <a:cxnLst/>
            <a:rect r="r" b="b" t="t" l="l"/>
            <a:pathLst>
              <a:path h="561879" w="555208">
                <a:moveTo>
                  <a:pt x="0" y="0"/>
                </a:moveTo>
                <a:lnTo>
                  <a:pt x="555208" y="0"/>
                </a:lnTo>
                <a:lnTo>
                  <a:pt x="555208" y="561879"/>
                </a:lnTo>
                <a:lnTo>
                  <a:pt x="0" y="56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17" t="0" r="-517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0" y="0"/>
            <a:ext cx="1061986" cy="1074746"/>
          </a:xfrm>
          <a:custGeom>
            <a:avLst/>
            <a:gdLst/>
            <a:ahLst/>
            <a:cxnLst/>
            <a:rect r="r" b="b" t="t" l="l"/>
            <a:pathLst>
              <a:path h="1074746" w="1061986">
                <a:moveTo>
                  <a:pt x="0" y="0"/>
                </a:moveTo>
                <a:lnTo>
                  <a:pt x="1061986" y="0"/>
                </a:lnTo>
                <a:lnTo>
                  <a:pt x="1061986" y="1074746"/>
                </a:lnTo>
                <a:lnTo>
                  <a:pt x="0" y="1074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17" t="0" r="-517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1869837" y="4576547"/>
            <a:ext cx="518111" cy="542518"/>
          </a:xfrm>
          <a:custGeom>
            <a:avLst/>
            <a:gdLst/>
            <a:ahLst/>
            <a:cxnLst/>
            <a:rect r="r" b="b" t="t" l="l"/>
            <a:pathLst>
              <a:path h="542518" w="518111">
                <a:moveTo>
                  <a:pt x="0" y="0"/>
                </a:moveTo>
                <a:lnTo>
                  <a:pt x="518110" y="0"/>
                </a:lnTo>
                <a:lnTo>
                  <a:pt x="518110" y="542519"/>
                </a:lnTo>
                <a:lnTo>
                  <a:pt x="0" y="5425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38" id="38"/>
          <p:cNvSpPr txBox="true"/>
          <p:nvPr/>
        </p:nvSpPr>
        <p:spPr>
          <a:xfrm rot="0">
            <a:off x="2172998" y="931568"/>
            <a:ext cx="3919046" cy="213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6"/>
              </a:lnSpc>
            </a:pPr>
            <a:r>
              <a:rPr lang="en-US" b="true" sz="3815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...................... PRESENTA LA CER .......................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38548" y="7722484"/>
            <a:ext cx="3256174" cy="1644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20"/>
              </a:lnSpc>
            </a:pPr>
            <a:r>
              <a:rPr lang="en-US" sz="1200" spc="12">
                <a:solidFill>
                  <a:srgbClr val="000000">
                    <a:alpha val="80000"/>
                  </a:srgb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Il comune di ............................ è lieto di invitare tutti i cittadini all’assemblea pubblica per presentare la CER ........... . La CER ............. è un’associazione nata il.................. per favorire lo scambio di energia a livello locale, contribuire alla transizione energetica e aiutare le famiglie in difficoltà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444922" y="4674985"/>
            <a:ext cx="1409079" cy="371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1200" b="tru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QUALI SONO I VANTAGGI?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850605" y="4674985"/>
            <a:ext cx="1249465" cy="371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1200" b="tru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ISCRIVITI ALLA CER ...........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96505" y="4634233"/>
            <a:ext cx="1330962" cy="371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1200" b="tru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CHE COS’È UNA CER?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96505" y="5126593"/>
            <a:ext cx="2048592" cy="1334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1">
                <a:solidFill>
                  <a:srgbClr val="FFFFFF">
                    <a:alpha val="89804"/>
                  </a:srgb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CER è l’acronimo di Comunità Energetica Rinnovabile, si tratta di un’associazione in cui famiglie, aziende ed enti locali scambiano virtualmente energia rinnovabile prodotta a livello locale.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842391" y="5090491"/>
            <a:ext cx="2121423" cy="1334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1">
                <a:solidFill>
                  <a:srgbClr val="FFFFFF">
                    <a:alpha val="89804"/>
                  </a:srgb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380087" y="5126593"/>
            <a:ext cx="2079280" cy="152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1">
                <a:solidFill>
                  <a:srgbClr val="FFFFFF">
                    <a:alpha val="89804"/>
                  </a:srgb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Iscriversi alla CER garantisce tre tipi di vantaggi:</a:t>
            </a:r>
          </a:p>
          <a:p>
            <a:pPr algn="l">
              <a:lnSpc>
                <a:spcPts val="1540"/>
              </a:lnSpc>
            </a:pPr>
            <a:r>
              <a:rPr lang="en-US" sz="1100" spc="11" b="true">
                <a:solidFill>
                  <a:srgbClr val="FFFFFF">
                    <a:alpha val="89804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Economici</a:t>
            </a:r>
            <a:r>
              <a:rPr lang="en-US" sz="1100" spc="11">
                <a:solidFill>
                  <a:srgbClr val="FFFFFF">
                    <a:alpha val="89804"/>
                  </a:srgb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: risparmio sulla bolletta, tariffa incentivante, finanziamento a fondo perduto</a:t>
            </a:r>
          </a:p>
          <a:p>
            <a:pPr algn="l">
              <a:lnSpc>
                <a:spcPts val="1540"/>
              </a:lnSpc>
            </a:pPr>
            <a:r>
              <a:rPr lang="en-US" sz="1100" spc="11" b="true">
                <a:solidFill>
                  <a:srgbClr val="FFFFFF">
                    <a:alpha val="89804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Sociali</a:t>
            </a:r>
            <a:r>
              <a:rPr lang="en-US" sz="1100" spc="11">
                <a:solidFill>
                  <a:srgbClr val="FFFFFF">
                    <a:alpha val="89804"/>
                  </a:srgb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: supporto alle famiglie </a:t>
            </a:r>
          </a:p>
          <a:p>
            <a:pPr algn="l">
              <a:lnSpc>
                <a:spcPts val="1540"/>
              </a:lnSpc>
            </a:pPr>
            <a:r>
              <a:rPr lang="en-US" sz="1100" spc="11" b="true">
                <a:solidFill>
                  <a:srgbClr val="FFFFFF">
                    <a:alpha val="89804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Ambientali</a:t>
            </a:r>
            <a:r>
              <a:rPr lang="en-US" sz="1100" spc="11">
                <a:solidFill>
                  <a:srgbClr val="FFFFFF">
                    <a:alpha val="89804"/>
                  </a:srgb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: consumo green e local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251624" y="9993499"/>
            <a:ext cx="1120906" cy="159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4"/>
              </a:lnSpc>
            </a:pPr>
            <a:r>
              <a:rPr lang="en-US" b="true" sz="1099" spc="2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CER IN RETE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694722" y="9903746"/>
            <a:ext cx="1239126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b="true" sz="1100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Comune di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694722" y="10188208"/>
            <a:ext cx="1348012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spc="-11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.........................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251624" y="10200472"/>
            <a:ext cx="187150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spc="-11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www.cerinrete.it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14500" y="7094345"/>
            <a:ext cx="222700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2"/>
              </a:lnSpc>
              <a:spcBef>
                <a:spcPct val="0"/>
              </a:spcBef>
            </a:pPr>
            <a:r>
              <a:rPr lang="en-US" b="true" sz="2101">
                <a:solidFill>
                  <a:srgbClr val="171874"/>
                </a:solidFill>
                <a:latin typeface="PT Serif Bold"/>
                <a:ea typeface="PT Serif Bold"/>
                <a:cs typeface="PT Serif Bold"/>
                <a:sym typeface="PT Serif Bold"/>
              </a:rPr>
              <a:t>CER ............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035814" y="7094345"/>
            <a:ext cx="222700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2"/>
              </a:lnSpc>
              <a:spcBef>
                <a:spcPct val="0"/>
              </a:spcBef>
            </a:pPr>
            <a:r>
              <a:rPr lang="en-US" b="true" sz="2101">
                <a:solidFill>
                  <a:srgbClr val="171874"/>
                </a:solidFill>
                <a:latin typeface="PT Serif Bold"/>
                <a:ea typeface="PT Serif Bold"/>
                <a:cs typeface="PT Serif Bold"/>
                <a:sym typeface="PT Serif Bold"/>
              </a:rPr>
              <a:t>CER IN RETE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4035814" y="7722484"/>
            <a:ext cx="3009686" cy="1644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20"/>
              </a:lnSpc>
            </a:pPr>
            <a:r>
              <a:rPr lang="en-US" sz="1200">
                <a:solidFill>
                  <a:srgbClr val="000000">
                    <a:alpha val="80000"/>
                  </a:srgbClr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CER in Rete è l’associazione che la CER Voltiana ha creato (in collaborazione con altre CER) per ottimizzare le iscrizioni dei soci, le richieste del finanziamento a fondo perduto del 40% e per connettersi ad una rete di altre realtà locali, facilitando la promozione del progetto.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143899" y="595906"/>
            <a:ext cx="3518406" cy="160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0"/>
              </a:lnSpc>
            </a:pPr>
            <a:r>
              <a:rPr lang="en-US" b="true" sz="1200" spc="24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COMUNITÀ ENERGIA RINNOVABILE .....................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380087" y="9871324"/>
            <a:ext cx="1368661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40"/>
              </a:lnSpc>
              <a:spcBef>
                <a:spcPct val="0"/>
              </a:spcBef>
            </a:pPr>
            <a:r>
              <a:rPr lang="en-US" sz="1100" spc="-11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.....................</a:t>
            </a:r>
            <a:r>
              <a:rPr lang="en-US" sz="1100" spc="-11" strike="noStrike" u="none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@gmail.com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380087" y="10168107"/>
            <a:ext cx="2079280" cy="38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40"/>
              </a:lnSpc>
              <a:spcBef>
                <a:spcPct val="0"/>
              </a:spcBef>
            </a:pPr>
            <a:r>
              <a:rPr lang="en-US" sz="1100" spc="-11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....................</a:t>
            </a:r>
            <a:r>
              <a:rPr lang="en-US" sz="1100" spc="-11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@cerinrete.it</a:t>
            </a:r>
          </a:p>
          <a:p>
            <a:pPr algn="l" marL="0" indent="0" lvl="0">
              <a:lnSpc>
                <a:spcPts val="1540"/>
              </a:lnSpc>
              <a:spcBef>
                <a:spcPct val="0"/>
              </a:spcBef>
            </a:pPr>
          </a:p>
        </p:txBody>
      </p:sp>
      <p:sp>
        <p:nvSpPr>
          <p:cNvPr name="TextBox 56" id="56"/>
          <p:cNvSpPr txBox="true"/>
          <p:nvPr/>
        </p:nvSpPr>
        <p:spPr>
          <a:xfrm rot="0">
            <a:off x="2172998" y="3194732"/>
            <a:ext cx="4852453" cy="50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0"/>
              </a:lnSpc>
            </a:pPr>
            <a:r>
              <a:rPr lang="en-US" b="true" sz="1200" i="true" spc="24">
                <a:solidFill>
                  <a:srgbClr val="FFFFFF"/>
                </a:solidFill>
                <a:latin typeface="TT Interphases Bold Italics"/>
                <a:ea typeface="TT Interphases Bold Italics"/>
                <a:cs typeface="TT Interphases Bold Italics"/>
                <a:sym typeface="TT Interphases Bold Italics"/>
              </a:rPr>
              <a:t>DATA</a:t>
            </a:r>
          </a:p>
          <a:p>
            <a:pPr algn="l">
              <a:lnSpc>
                <a:spcPts val="1380"/>
              </a:lnSpc>
            </a:pPr>
            <a:r>
              <a:rPr lang="en-US" b="true" sz="1200" i="true" spc="24">
                <a:solidFill>
                  <a:srgbClr val="FFFFFF"/>
                </a:solidFill>
                <a:latin typeface="TT Interphases Bold Italics"/>
                <a:ea typeface="TT Interphases Bold Italics"/>
                <a:cs typeface="TT Interphases Bold Italics"/>
                <a:sym typeface="TT Interphases Bold Italics"/>
              </a:rPr>
              <a:t>ORE</a:t>
            </a:r>
            <a:r>
              <a:rPr lang="en-US" b="true" sz="1200" spc="24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</a:t>
            </a:r>
          </a:p>
          <a:p>
            <a:pPr algn="l">
              <a:lnSpc>
                <a:spcPts val="1380"/>
              </a:lnSpc>
            </a:pPr>
            <a:r>
              <a:rPr lang="en-US" b="true" sz="1200" i="true" spc="24">
                <a:solidFill>
                  <a:srgbClr val="FFFFFF"/>
                </a:solidFill>
                <a:latin typeface="TT Interphases Bold Italics"/>
                <a:ea typeface="TT Interphases Bold Italics"/>
                <a:cs typeface="TT Interphases Bold Italics"/>
                <a:sym typeface="TT Interphases Bold Italics"/>
              </a:rPr>
              <a:t>LUOGO E INDIRIZZO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