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oppins Bold" charset="1" panose="00000800000000000000"/>
      <p:regular r:id="rId7"/>
    </p:embeddedFont>
    <p:embeddedFont>
      <p:font typeface="Poppins" charset="1" panose="00000500000000000000"/>
      <p:regular r:id="rId8"/>
    </p:embeddedFont>
    <p:embeddedFont>
      <p:font typeface="Poppins Italics" charset="1" panose="00000500000000000000"/>
      <p:regular r:id="rId9"/>
    </p:embeddedFont>
    <p:embeddedFont>
      <p:font typeface="Antonio Bold" charset="1" panose="02000803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5714" t="0" r="-7571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0787" y="0"/>
            <a:ext cx="7570787" cy="10692000"/>
            <a:chOff x="0" y="0"/>
            <a:chExt cx="2713199" cy="383177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13199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13199">
                  <a:moveTo>
                    <a:pt x="0" y="0"/>
                  </a:moveTo>
                  <a:lnTo>
                    <a:pt x="2713199" y="0"/>
                  </a:lnTo>
                  <a:lnTo>
                    <a:pt x="2713199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97B2">
                <a:alpha val="46667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13199" cy="38412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505541" y="-1425010"/>
            <a:ext cx="2625691" cy="2268000"/>
            <a:chOff x="0" y="0"/>
            <a:chExt cx="940988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40988" cy="812800"/>
            </a:xfrm>
            <a:custGeom>
              <a:avLst/>
              <a:gdLst/>
              <a:ahLst/>
              <a:cxnLst/>
              <a:rect r="r" b="b" t="t" l="l"/>
              <a:pathLst>
                <a:path h="812800" w="940988">
                  <a:moveTo>
                    <a:pt x="109095" y="0"/>
                  </a:moveTo>
                  <a:lnTo>
                    <a:pt x="831893" y="0"/>
                  </a:lnTo>
                  <a:cubicBezTo>
                    <a:pt x="892145" y="0"/>
                    <a:pt x="940988" y="48844"/>
                    <a:pt x="940988" y="109095"/>
                  </a:cubicBezTo>
                  <a:lnTo>
                    <a:pt x="940988" y="703705"/>
                  </a:lnTo>
                  <a:cubicBezTo>
                    <a:pt x="940988" y="732638"/>
                    <a:pt x="929495" y="760387"/>
                    <a:pt x="909035" y="780847"/>
                  </a:cubicBezTo>
                  <a:cubicBezTo>
                    <a:pt x="888576" y="801306"/>
                    <a:pt x="860827" y="812800"/>
                    <a:pt x="831893" y="812800"/>
                  </a:cubicBezTo>
                  <a:lnTo>
                    <a:pt x="109095" y="812800"/>
                  </a:lnTo>
                  <a:cubicBezTo>
                    <a:pt x="80162" y="812800"/>
                    <a:pt x="52413" y="801306"/>
                    <a:pt x="31953" y="780847"/>
                  </a:cubicBezTo>
                  <a:cubicBezTo>
                    <a:pt x="11494" y="760387"/>
                    <a:pt x="0" y="732638"/>
                    <a:pt x="0" y="703705"/>
                  </a:cubicBezTo>
                  <a:lnTo>
                    <a:pt x="0" y="109095"/>
                  </a:lnTo>
                  <a:cubicBezTo>
                    <a:pt x="0" y="80162"/>
                    <a:pt x="11494" y="52413"/>
                    <a:pt x="31953" y="31953"/>
                  </a:cubicBezTo>
                  <a:cubicBezTo>
                    <a:pt x="52413" y="11494"/>
                    <a:pt x="80162" y="0"/>
                    <a:pt x="1090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940988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806003" y="6319856"/>
            <a:ext cx="5730496" cy="5312479"/>
            <a:chOff x="0" y="0"/>
            <a:chExt cx="7640661" cy="7083306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083306" cy="7083306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7CB28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405316" y="143495"/>
              <a:ext cx="7235345" cy="6687338"/>
              <a:chOff x="0" y="0"/>
              <a:chExt cx="812800" cy="751238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751238"/>
              </a:xfrm>
              <a:custGeom>
                <a:avLst/>
                <a:gdLst/>
                <a:ahLst/>
                <a:cxnLst/>
                <a:rect r="r" b="b" t="t" l="l"/>
                <a:pathLst>
                  <a:path h="751238" w="812800">
                    <a:moveTo>
                      <a:pt x="406400" y="0"/>
                    </a:moveTo>
                    <a:cubicBezTo>
                      <a:pt x="181951" y="0"/>
                      <a:pt x="0" y="168170"/>
                      <a:pt x="0" y="375619"/>
                    </a:cubicBezTo>
                    <a:cubicBezTo>
                      <a:pt x="0" y="583068"/>
                      <a:pt x="181951" y="751238"/>
                      <a:pt x="406400" y="751238"/>
                    </a:cubicBezTo>
                    <a:cubicBezTo>
                      <a:pt x="630849" y="751238"/>
                      <a:pt x="812800" y="583068"/>
                      <a:pt x="812800" y="375619"/>
                    </a:cubicBezTo>
                    <a:cubicBezTo>
                      <a:pt x="812800" y="16817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</p:grpSp>
      <p:sp>
        <p:nvSpPr>
          <p:cNvPr name="Freeform 14" id="14"/>
          <p:cNvSpPr/>
          <p:nvPr/>
        </p:nvSpPr>
        <p:spPr>
          <a:xfrm flipH="false" flipV="false" rot="0">
            <a:off x="5506219" y="8769247"/>
            <a:ext cx="2318608" cy="2278032"/>
          </a:xfrm>
          <a:custGeom>
            <a:avLst/>
            <a:gdLst/>
            <a:ahLst/>
            <a:cxnLst/>
            <a:rect r="r" b="b" t="t" l="l"/>
            <a:pathLst>
              <a:path h="2278032" w="2318608">
                <a:moveTo>
                  <a:pt x="0" y="0"/>
                </a:moveTo>
                <a:lnTo>
                  <a:pt x="2318608" y="0"/>
                </a:lnTo>
                <a:lnTo>
                  <a:pt x="2318608" y="2278032"/>
                </a:lnTo>
                <a:lnTo>
                  <a:pt x="0" y="227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499616" y="4697029"/>
            <a:ext cx="1044255" cy="1082073"/>
            <a:chOff x="0" y="0"/>
            <a:chExt cx="250270" cy="25933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50270" cy="259334"/>
            </a:xfrm>
            <a:custGeom>
              <a:avLst/>
              <a:gdLst/>
              <a:ahLst/>
              <a:cxnLst/>
              <a:rect r="r" b="b" t="t" l="l"/>
              <a:pathLst>
                <a:path h="259334" w="250270">
                  <a:moveTo>
                    <a:pt x="0" y="0"/>
                  </a:moveTo>
                  <a:lnTo>
                    <a:pt x="250270" y="0"/>
                  </a:lnTo>
                  <a:lnTo>
                    <a:pt x="250270" y="259334"/>
                  </a:lnTo>
                  <a:lnTo>
                    <a:pt x="0" y="2593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4499616" y="5921977"/>
            <a:ext cx="1044255" cy="1116093"/>
            <a:chOff x="0" y="0"/>
            <a:chExt cx="250270" cy="26748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50270" cy="267487"/>
            </a:xfrm>
            <a:custGeom>
              <a:avLst/>
              <a:gdLst/>
              <a:ahLst/>
              <a:cxnLst/>
              <a:rect r="r" b="b" t="t" l="l"/>
              <a:pathLst>
                <a:path h="267487" w="250270">
                  <a:moveTo>
                    <a:pt x="0" y="0"/>
                  </a:moveTo>
                  <a:lnTo>
                    <a:pt x="250270" y="0"/>
                  </a:lnTo>
                  <a:lnTo>
                    <a:pt x="250270" y="267487"/>
                  </a:lnTo>
                  <a:lnTo>
                    <a:pt x="0" y="2674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4499616" y="2285234"/>
            <a:ext cx="1044255" cy="1082073"/>
            <a:chOff x="0" y="0"/>
            <a:chExt cx="250270" cy="25933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50270" cy="259334"/>
            </a:xfrm>
            <a:custGeom>
              <a:avLst/>
              <a:gdLst/>
              <a:ahLst/>
              <a:cxnLst/>
              <a:rect r="r" b="b" t="t" l="l"/>
              <a:pathLst>
                <a:path h="259334" w="250270">
                  <a:moveTo>
                    <a:pt x="0" y="0"/>
                  </a:moveTo>
                  <a:lnTo>
                    <a:pt x="250270" y="0"/>
                  </a:lnTo>
                  <a:lnTo>
                    <a:pt x="250270" y="259334"/>
                  </a:lnTo>
                  <a:lnTo>
                    <a:pt x="0" y="2593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447303" y="8670997"/>
            <a:ext cx="6665393" cy="1754935"/>
            <a:chOff x="0" y="0"/>
            <a:chExt cx="2002386" cy="52720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02386" cy="527209"/>
            </a:xfrm>
            <a:custGeom>
              <a:avLst/>
              <a:gdLst/>
              <a:ahLst/>
              <a:cxnLst/>
              <a:rect r="r" b="b" t="t" l="l"/>
              <a:pathLst>
                <a:path h="527209" w="2002386">
                  <a:moveTo>
                    <a:pt x="42976" y="0"/>
                  </a:moveTo>
                  <a:lnTo>
                    <a:pt x="1959411" y="0"/>
                  </a:lnTo>
                  <a:cubicBezTo>
                    <a:pt x="1983146" y="0"/>
                    <a:pt x="2002386" y="19241"/>
                    <a:pt x="2002386" y="42976"/>
                  </a:cubicBezTo>
                  <a:lnTo>
                    <a:pt x="2002386" y="484233"/>
                  </a:lnTo>
                  <a:cubicBezTo>
                    <a:pt x="2002386" y="507968"/>
                    <a:pt x="1983146" y="527209"/>
                    <a:pt x="1959411" y="527209"/>
                  </a:cubicBezTo>
                  <a:lnTo>
                    <a:pt x="42976" y="527209"/>
                  </a:lnTo>
                  <a:cubicBezTo>
                    <a:pt x="19241" y="527209"/>
                    <a:pt x="0" y="507968"/>
                    <a:pt x="0" y="484233"/>
                  </a:cubicBezTo>
                  <a:lnTo>
                    <a:pt x="0" y="42976"/>
                  </a:lnTo>
                  <a:cubicBezTo>
                    <a:pt x="0" y="19241"/>
                    <a:pt x="19241" y="0"/>
                    <a:pt x="42976" y="0"/>
                  </a:cubicBezTo>
                  <a:close/>
                </a:path>
              </a:pathLst>
            </a:custGeom>
            <a:solidFill>
              <a:srgbClr val="FFFFFF">
                <a:alpha val="67843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2002386" cy="574834"/>
            </a:xfrm>
            <a:prstGeom prst="rect">
              <a:avLst/>
            </a:prstGeom>
          </p:spPr>
          <p:txBody>
            <a:bodyPr anchor="ctr" rtlCol="false" tIns="60601" lIns="60601" bIns="60601" rIns="60601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31862" y="9317885"/>
            <a:ext cx="2854765" cy="461159"/>
            <a:chOff x="0" y="0"/>
            <a:chExt cx="3806353" cy="614879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3806353" cy="614879"/>
              <a:chOff x="0" y="0"/>
              <a:chExt cx="629255" cy="10165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629255" cy="101650"/>
              </a:xfrm>
              <a:custGeom>
                <a:avLst/>
                <a:gdLst/>
                <a:ahLst/>
                <a:cxnLst/>
                <a:rect r="r" b="b" t="t" l="l"/>
                <a:pathLst>
                  <a:path h="101650" w="629255">
                    <a:moveTo>
                      <a:pt x="50825" y="0"/>
                    </a:moveTo>
                    <a:lnTo>
                      <a:pt x="578430" y="0"/>
                    </a:lnTo>
                    <a:cubicBezTo>
                      <a:pt x="591910" y="0"/>
                      <a:pt x="604837" y="5355"/>
                      <a:pt x="614369" y="14886"/>
                    </a:cubicBezTo>
                    <a:cubicBezTo>
                      <a:pt x="623900" y="24418"/>
                      <a:pt x="629255" y="37345"/>
                      <a:pt x="629255" y="50825"/>
                    </a:cubicBezTo>
                    <a:lnTo>
                      <a:pt x="629255" y="50825"/>
                    </a:lnTo>
                    <a:cubicBezTo>
                      <a:pt x="629255" y="64305"/>
                      <a:pt x="623900" y="77232"/>
                      <a:pt x="614369" y="86764"/>
                    </a:cubicBezTo>
                    <a:cubicBezTo>
                      <a:pt x="604837" y="96295"/>
                      <a:pt x="591910" y="101650"/>
                      <a:pt x="578430" y="101650"/>
                    </a:cubicBezTo>
                    <a:lnTo>
                      <a:pt x="50825" y="101650"/>
                    </a:lnTo>
                    <a:cubicBezTo>
                      <a:pt x="37345" y="101650"/>
                      <a:pt x="24418" y="96295"/>
                      <a:pt x="14886" y="86764"/>
                    </a:cubicBezTo>
                    <a:cubicBezTo>
                      <a:pt x="5355" y="77232"/>
                      <a:pt x="0" y="64305"/>
                      <a:pt x="0" y="50825"/>
                    </a:cubicBezTo>
                    <a:lnTo>
                      <a:pt x="0" y="50825"/>
                    </a:lnTo>
                    <a:cubicBezTo>
                      <a:pt x="0" y="37345"/>
                      <a:pt x="5355" y="24418"/>
                      <a:pt x="14886" y="14886"/>
                    </a:cubicBezTo>
                    <a:cubicBezTo>
                      <a:pt x="24418" y="5355"/>
                      <a:pt x="37345" y="0"/>
                      <a:pt x="50825" y="0"/>
                    </a:cubicBezTo>
                    <a:close/>
                  </a:path>
                </a:pathLst>
              </a:custGeom>
              <a:solidFill>
                <a:srgbClr val="87CB28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47625"/>
                <a:ext cx="629255" cy="149275"/>
              </a:xfrm>
              <a:prstGeom prst="rect">
                <a:avLst/>
              </a:prstGeom>
            </p:spPr>
            <p:txBody>
              <a:bodyPr anchor="ctr" rtlCol="false" tIns="82594" lIns="82594" bIns="82594" rIns="82594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168883" y="34239"/>
              <a:ext cx="3230529" cy="479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5"/>
                </a:lnSpc>
              </a:pPr>
              <a:r>
                <a:rPr lang="en-US" sz="2075" b="true">
                  <a:solidFill>
                    <a:srgbClr val="145DA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CER ...........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818387" y="9080572"/>
            <a:ext cx="2685490" cy="401451"/>
            <a:chOff x="0" y="0"/>
            <a:chExt cx="3580653" cy="53526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31860" cy="535267"/>
            </a:xfrm>
            <a:custGeom>
              <a:avLst/>
              <a:gdLst/>
              <a:ahLst/>
              <a:cxnLst/>
              <a:rect r="r" b="b" t="t" l="l"/>
              <a:pathLst>
                <a:path h="535267" w="531860">
                  <a:moveTo>
                    <a:pt x="0" y="0"/>
                  </a:moveTo>
                  <a:lnTo>
                    <a:pt x="531860" y="0"/>
                  </a:lnTo>
                  <a:lnTo>
                    <a:pt x="531860" y="535267"/>
                  </a:lnTo>
                  <a:lnTo>
                    <a:pt x="0" y="53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647143" y="259526"/>
              <a:ext cx="2933510" cy="2719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49"/>
                </a:lnSpc>
              </a:pPr>
              <a:r>
                <a:rPr lang="en-US" sz="1291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ore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647143" y="9507"/>
              <a:ext cx="2037035" cy="2719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49"/>
                </a:lnSpc>
              </a:pPr>
              <a:r>
                <a:rPr lang="en-US" sz="129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gg/mese/anno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4499616" y="3472082"/>
            <a:ext cx="1044255" cy="1082073"/>
            <a:chOff x="0" y="0"/>
            <a:chExt cx="250270" cy="259334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50270" cy="259334"/>
            </a:xfrm>
            <a:custGeom>
              <a:avLst/>
              <a:gdLst/>
              <a:ahLst/>
              <a:cxnLst/>
              <a:rect r="r" b="b" t="t" l="l"/>
              <a:pathLst>
                <a:path h="259334" w="250270">
                  <a:moveTo>
                    <a:pt x="0" y="0"/>
                  </a:moveTo>
                  <a:lnTo>
                    <a:pt x="250270" y="0"/>
                  </a:lnTo>
                  <a:lnTo>
                    <a:pt x="250270" y="259334"/>
                  </a:lnTo>
                  <a:lnTo>
                    <a:pt x="0" y="2593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3858790" y="9755554"/>
            <a:ext cx="271572" cy="360893"/>
          </a:xfrm>
          <a:custGeom>
            <a:avLst/>
            <a:gdLst/>
            <a:ahLst/>
            <a:cxnLst/>
            <a:rect r="r" b="b" t="t" l="l"/>
            <a:pathLst>
              <a:path h="360893" w="271572">
                <a:moveTo>
                  <a:pt x="0" y="0"/>
                </a:moveTo>
                <a:lnTo>
                  <a:pt x="271572" y="0"/>
                </a:lnTo>
                <a:lnTo>
                  <a:pt x="271572" y="360892"/>
                </a:lnTo>
                <a:lnTo>
                  <a:pt x="0" y="3608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232978" y="-208276"/>
            <a:ext cx="1251624" cy="1251624"/>
          </a:xfrm>
          <a:custGeom>
            <a:avLst/>
            <a:gdLst/>
            <a:ahLst/>
            <a:cxnLst/>
            <a:rect r="r" b="b" t="t" l="l"/>
            <a:pathLst>
              <a:path h="1251624" w="1251624">
                <a:moveTo>
                  <a:pt x="0" y="0"/>
                </a:moveTo>
                <a:lnTo>
                  <a:pt x="1251624" y="0"/>
                </a:lnTo>
                <a:lnTo>
                  <a:pt x="1251624" y="1251624"/>
                </a:lnTo>
                <a:lnTo>
                  <a:pt x="0" y="12516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334183" y="2745451"/>
            <a:ext cx="3946303" cy="2991748"/>
            <a:chOff x="0" y="0"/>
            <a:chExt cx="1414266" cy="1072175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414266" cy="1072175"/>
            </a:xfrm>
            <a:custGeom>
              <a:avLst/>
              <a:gdLst/>
              <a:ahLst/>
              <a:cxnLst/>
              <a:rect r="r" b="b" t="t" l="l"/>
              <a:pathLst>
                <a:path h="1072175" w="1414266">
                  <a:moveTo>
                    <a:pt x="0" y="0"/>
                  </a:moveTo>
                  <a:lnTo>
                    <a:pt x="1414266" y="0"/>
                  </a:lnTo>
                  <a:lnTo>
                    <a:pt x="1414266" y="1072175"/>
                  </a:lnTo>
                  <a:lnTo>
                    <a:pt x="0" y="1072175"/>
                  </a:lnTo>
                  <a:close/>
                </a:path>
              </a:pathLst>
            </a:custGeom>
            <a:solidFill>
              <a:srgbClr val="87CB28">
                <a:alpha val="70980"/>
              </a:srgbClr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"/>
              <a:ext cx="1414266" cy="1081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59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6599573" y="0"/>
            <a:ext cx="949245" cy="1208530"/>
          </a:xfrm>
          <a:custGeom>
            <a:avLst/>
            <a:gdLst/>
            <a:ahLst/>
            <a:cxnLst/>
            <a:rect r="r" b="b" t="t" l="l"/>
            <a:pathLst>
              <a:path h="1208530" w="949245">
                <a:moveTo>
                  <a:pt x="0" y="0"/>
                </a:moveTo>
                <a:lnTo>
                  <a:pt x="949245" y="0"/>
                </a:lnTo>
                <a:lnTo>
                  <a:pt x="949245" y="1208530"/>
                </a:lnTo>
                <a:lnTo>
                  <a:pt x="0" y="1208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4280485" y="9708238"/>
            <a:ext cx="2385038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291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Luogo di incontro con indirizzo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53661" y="2801462"/>
            <a:ext cx="3676701" cy="2832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6"/>
              </a:lnSpc>
            </a:pPr>
            <a:r>
              <a:rPr lang="en-US" sz="177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È davvero possibile </a:t>
            </a:r>
            <a:r>
              <a:rPr lang="en-US" sz="1776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RISPARMIARE </a:t>
            </a:r>
            <a:r>
              <a:rPr lang="en-US" sz="177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sulla bolletta, </a:t>
            </a:r>
            <a:r>
              <a:rPr lang="en-US" sz="1776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CONTRIBUIRE </a:t>
            </a:r>
            <a:r>
              <a:rPr lang="en-US" sz="177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 salute dell’ambiente e </a:t>
            </a:r>
            <a:r>
              <a:rPr lang="en-US" sz="1776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AIUTARE </a:t>
            </a:r>
            <a:r>
              <a:rPr lang="en-US" sz="177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 famiglie in povertà energetica?</a:t>
            </a:r>
          </a:p>
          <a:p>
            <a:pPr algn="l">
              <a:lnSpc>
                <a:spcPts val="2486"/>
              </a:lnSpc>
            </a:pPr>
            <a:r>
              <a:rPr lang="en-US" sz="177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Vieni a scoprirlo all’Assemblea Pubblica in cui parleremo delle Comunità Energetiche (CER) del modello CER in Rete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721211" y="2363498"/>
            <a:ext cx="144026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....................</a:t>
            </a:r>
          </a:p>
          <a:p>
            <a:pPr algn="l">
              <a:lnSpc>
                <a:spcPts val="1559"/>
              </a:lnSpc>
            </a:pPr>
            <a:r>
              <a:rPr lang="en-US" sz="129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..................,</a:t>
            </a:r>
          </a:p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sindaco di </a:t>
            </a:r>
          </a:p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..........................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696885" y="4760080"/>
            <a:ext cx="1544050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.......................</a:t>
            </a:r>
            <a:r>
              <a:rPr lang="en-US" sz="1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rappresentante CER in Rete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669320" y="5966343"/>
            <a:ext cx="1391615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................................, rappresente CER in Rete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74904" y="1591083"/>
            <a:ext cx="4454558" cy="1199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54"/>
              </a:lnSpc>
            </a:pPr>
            <a:r>
              <a:rPr lang="en-US" sz="7038" b="true">
                <a:solidFill>
                  <a:srgbClr val="87CB28"/>
                </a:solidFill>
                <a:latin typeface="Antonio Bold"/>
                <a:ea typeface="Antonio Bold"/>
                <a:cs typeface="Antonio Bold"/>
                <a:sym typeface="Antonio Bold"/>
              </a:rPr>
              <a:t>Pubblica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434530" y="1160905"/>
            <a:ext cx="2573364" cy="97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2857" b="true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CER: ZERO COSTI, </a:t>
            </a:r>
            <a:r>
              <a:rPr lang="en-US" sz="2857" b="true">
                <a:solidFill>
                  <a:srgbClr val="87CB28"/>
                </a:solidFill>
                <a:latin typeface="Antonio Bold"/>
                <a:ea typeface="Antonio Bold"/>
                <a:cs typeface="Antonio Bold"/>
                <a:sym typeface="Antonio Bold"/>
              </a:rPr>
              <a:t>TANTI VANTAGGI!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74904" y="837166"/>
            <a:ext cx="3764618" cy="945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66"/>
              </a:lnSpc>
            </a:pPr>
            <a:r>
              <a:rPr lang="en-US" sz="5547" b="true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Assemblea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696885" y="3553816"/>
            <a:ext cx="144026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............... ..................</a:t>
            </a:r>
          </a:p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consigliere di </a:t>
            </a:r>
          </a:p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..............................</a:t>
            </a:r>
          </a:p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................................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607268" y="364182"/>
            <a:ext cx="933855" cy="391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3"/>
              </a:lnSpc>
            </a:pPr>
            <a:r>
              <a:rPr lang="en-US" sz="1074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Stemma del comune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668327" y="7991619"/>
            <a:ext cx="933855" cy="391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3"/>
              </a:lnSpc>
            </a:pPr>
            <a:r>
              <a:rPr lang="en-US" sz="1074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Immagine del comune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