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29"/>
  </p:notesMasterIdLst>
  <p:sldIdLst>
    <p:sldId id="256" r:id="rId13"/>
    <p:sldId id="264" r:id="rId14"/>
    <p:sldId id="265" r:id="rId15"/>
    <p:sldId id="266" r:id="rId16"/>
    <p:sldId id="258" r:id="rId17"/>
    <p:sldId id="268" r:id="rId18"/>
    <p:sldId id="259" r:id="rId19"/>
    <p:sldId id="270" r:id="rId20"/>
    <p:sldId id="261" r:id="rId21"/>
    <p:sldId id="272" r:id="rId22"/>
    <p:sldId id="260" r:id="rId23"/>
    <p:sldId id="271" r:id="rId24"/>
    <p:sldId id="273" r:id="rId25"/>
    <p:sldId id="274" r:id="rId26"/>
    <p:sldId id="275" r:id="rId27"/>
    <p:sldId id="269" r:id="rId28"/>
  </p:sldIdLst>
  <p:sldSz cx="15119350" cy="1069181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609C8A-03C1-A229-E2E7-177353207970}" name="Sara Oliari" initials="SO" userId="15f2c64770cd96d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3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9"/>
    <p:restoredTop sz="94648"/>
  </p:normalViewPr>
  <p:slideViewPr>
    <p:cSldViewPr snapToGrid="0">
      <p:cViewPr varScale="1">
        <p:scale>
          <a:sx n="54" d="100"/>
          <a:sy n="54" d="100"/>
        </p:scale>
        <p:origin x="1410" y="15"/>
      </p:cViewPr>
      <p:guideLst>
        <p:guide orient="horz" pos="3367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microsoft.com/office/2018/10/relationships/authors" Target="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D546-985A-8240-9FA7-51A658843D1E}" type="datetimeFigureOut">
              <a:rPr lang="it-IT" smtClean="0"/>
              <a:t>24/06/2025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602EC-E1AF-C34F-9082-D0EE961A1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24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L'energia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fotovoltaica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riduce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l'impatto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ambientale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aiutando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preservare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il nostro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pianeta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per le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generazioni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L'installazione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 un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impianto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fotovoltaico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offre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notevole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risparmio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lungo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termine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sui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costi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energetici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l'energia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solare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il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profilo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energetico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dell'abitazione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diventa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maggiormente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indipendente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sostenibile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602EC-E1AF-C34F-9082-D0EE961A1E1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7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Gli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impianti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fotovoltaici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moderni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hanno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una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durata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media di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oltre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25 anni.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spese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di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manutenzione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sono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ridotte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al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minimo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garantendo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un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investimento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lungo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5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termine</a:t>
            </a:r>
            <a:r>
              <a:rPr lang="en-US" sz="1200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602EC-E1AF-C34F-9082-D0EE961A1E1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94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detrazione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fiscale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del 50% in 10 anni per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impianti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fotovoltaici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offre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benefici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significativi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ai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cittadini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riducendo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il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costo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complessivo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dell'installazione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Questa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detrazione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aiuta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notevolmente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cittadini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nel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rendere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l'energia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solare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più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</a:t>
            </a:r>
            <a:r>
              <a:rPr lang="en-US" sz="1200" kern="0" spc="-32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conveniente</a:t>
            </a:r>
            <a:r>
              <a:rPr lang="en-US" sz="1200" kern="0" spc="-32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602EC-E1AF-C34F-9082-D0EE961A1E1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7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52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53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ubTitle"/>
          </p:nvPr>
        </p:nvSpPr>
        <p:spPr>
          <a:xfrm>
            <a:off x="1134000" y="1749960"/>
            <a:ext cx="12851280" cy="17256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1890000" y="6964200"/>
            <a:ext cx="1133964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7700760" y="561564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189000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7700760" y="6964200"/>
            <a:ext cx="5533560" cy="123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724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9558000" y="561564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1890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7" name="PlaceHolder 6"/>
          <p:cNvSpPr>
            <a:spLocks noGrp="1"/>
          </p:cNvSpPr>
          <p:nvPr>
            <p:ph type="body"/>
          </p:nvPr>
        </p:nvSpPr>
        <p:spPr>
          <a:xfrm>
            <a:off x="5724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 type="body"/>
          </p:nvPr>
        </p:nvSpPr>
        <p:spPr>
          <a:xfrm>
            <a:off x="9558000" y="6964200"/>
            <a:ext cx="3651120" cy="1231200"/>
          </a:xfrm>
          <a:prstGeom prst="rect">
            <a:avLst/>
          </a:prstGeom>
        </p:spPr>
        <p:txBody>
          <a:bodyPr lIns="0" tIns="0" rIns="0" bIns="0">
            <a:normAutofit fontScale="85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1890000" y="5615640"/>
            <a:ext cx="11339640" cy="258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40280" cy="2066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8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86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13040280" cy="6783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4370" b="0" strike="noStrike" spc="-1">
              <a:latin typeface="Arial"/>
            </a:endParaRPr>
          </a:p>
          <a:p>
            <a:pPr marL="1069200" lvl="1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endParaRPr lang="it-IT" sz="3740" b="0" strike="noStrike" spc="-1">
              <a:latin typeface="Arial"/>
            </a:endParaRPr>
          </a:p>
          <a:p>
            <a:pPr marL="1782000" lvl="2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endParaRPr lang="it-IT" sz="3120" b="0" strike="noStrike" spc="-1">
              <a:latin typeface="Arial"/>
            </a:endParaRPr>
          </a:p>
          <a:p>
            <a:pPr marL="2494800" lvl="3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endParaRPr lang="it-IT" sz="2810" b="0" strike="noStrike" spc="-1">
              <a:latin typeface="Arial"/>
            </a:endParaRPr>
          </a:p>
          <a:p>
            <a:pPr marL="3207600" lvl="4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8CE0540-D6A0-416C-B121-099458BBBECF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BD51CF8-729D-4CBA-AC92-CDA3A0D7FE8A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1041480" y="712800"/>
            <a:ext cx="4876560" cy="2494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99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4990" b="0" strike="noStrike" spc="-1"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title"/>
          </p:nvPr>
        </p:nvSpPr>
        <p:spPr>
          <a:xfrm>
            <a:off x="6427800" y="1539360"/>
            <a:ext cx="7654320" cy="75981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559"/>
              </a:spcBef>
            </a:pPr>
            <a:r>
              <a:rPr lang="it-IT" sz="4990" b="0" strike="noStrike" spc="-1">
                <a:solidFill>
                  <a:srgbClr val="000000"/>
                </a:solidFill>
                <a:latin typeface="Calibri"/>
              </a:rPr>
              <a:t>Fare clic sull'icona per inserire un'immagine</a:t>
            </a:r>
            <a:endParaRPr lang="it-IT" sz="4990" b="0" strike="noStrike" spc="-1"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1041480" y="3207600"/>
            <a:ext cx="4876560" cy="5942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50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2500" b="0" strike="noStrike" spc="-1"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3279237-6F79-45C3-A57F-EF3CE2A59009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4B042AF-7485-438B-81D6-77DBE2160BB4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40280" cy="2066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8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860" b="0" strike="noStrike" spc="-1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1039320" y="2846160"/>
            <a:ext cx="13040280" cy="6783840"/>
          </a:xfrm>
          <a:prstGeom prst="rect">
            <a:avLst/>
          </a:prstGeom>
        </p:spPr>
        <p:txBody>
          <a:bodyPr vert="eaVert"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4370" b="0" strike="noStrike" spc="-1">
              <a:latin typeface="Arial"/>
            </a:endParaRPr>
          </a:p>
          <a:p>
            <a:pPr marL="1069200" lvl="1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endParaRPr lang="it-IT" sz="3740" b="0" strike="noStrike" spc="-1">
              <a:latin typeface="Arial"/>
            </a:endParaRPr>
          </a:p>
          <a:p>
            <a:pPr marL="1782000" lvl="2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endParaRPr lang="it-IT" sz="3120" b="0" strike="noStrike" spc="-1">
              <a:latin typeface="Arial"/>
            </a:endParaRPr>
          </a:p>
          <a:p>
            <a:pPr marL="2494800" lvl="3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endParaRPr lang="it-IT" sz="2810" b="0" strike="noStrike" spc="-1">
              <a:latin typeface="Arial"/>
            </a:endParaRPr>
          </a:p>
          <a:p>
            <a:pPr marL="3207600" lvl="4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88944DF-2F42-47C5-917C-E0743192A50E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17" name="PlaceHolder 5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546EEE6-0133-4072-A6A5-5CA23A5D46C3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10819800" y="569160"/>
            <a:ext cx="3260160" cy="9060840"/>
          </a:xfrm>
          <a:prstGeom prst="rect">
            <a:avLst/>
          </a:prstGeom>
        </p:spPr>
        <p:txBody>
          <a:bodyPr vert="eaVert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8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860" b="0" strike="noStrike" spc="-1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1039320" y="569160"/>
            <a:ext cx="9591480" cy="9060840"/>
          </a:xfrm>
          <a:prstGeom prst="rect">
            <a:avLst/>
          </a:prstGeom>
        </p:spPr>
        <p:txBody>
          <a:bodyPr vert="eaVert"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4370" b="0" strike="noStrike" spc="-1">
              <a:latin typeface="Arial"/>
            </a:endParaRPr>
          </a:p>
          <a:p>
            <a:pPr marL="1069200" lvl="1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endParaRPr lang="it-IT" sz="3740" b="0" strike="noStrike" spc="-1">
              <a:latin typeface="Arial"/>
            </a:endParaRPr>
          </a:p>
          <a:p>
            <a:pPr marL="1782000" lvl="2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endParaRPr lang="it-IT" sz="3120" b="0" strike="noStrike" spc="-1">
              <a:latin typeface="Arial"/>
            </a:endParaRPr>
          </a:p>
          <a:p>
            <a:pPr marL="2494800" lvl="3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endParaRPr lang="it-IT" sz="2810" b="0" strike="noStrike" spc="-1">
              <a:latin typeface="Arial"/>
            </a:endParaRPr>
          </a:p>
          <a:p>
            <a:pPr marL="3207600" lvl="4" indent="-356400">
              <a:lnSpc>
                <a:spcPct val="90000"/>
              </a:lnSpc>
              <a:spcBef>
                <a:spcPts val="7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71278D8-4172-4B30-8953-3810A59F5EA0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C8D1A1-2696-48B6-B234-709FDA8EA824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34000" y="1749960"/>
            <a:ext cx="12851280" cy="3722400"/>
          </a:xfrm>
          <a:prstGeom prst="rect">
            <a:avLst/>
          </a:prstGeom>
        </p:spPr>
        <p:txBody>
          <a:bodyPr anchor="b" anchorCtr="1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93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936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CB002A6-DEA9-4C85-AFDE-C08878F440EB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28CA316-34BF-4553-999A-9472059C8090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755640" y="2501640"/>
            <a:ext cx="13606920" cy="6200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40280" cy="2066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8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86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1039320" y="2846160"/>
            <a:ext cx="13040280" cy="6783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br/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br/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87BBE42-3AAC-45BD-A9E1-66E06EFCE55D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1DDEC24-A83D-4B73-AA31-46DB9E254712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031760" y="2665440"/>
            <a:ext cx="13040280" cy="44474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93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936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031760" y="7155000"/>
            <a:ext cx="13040280" cy="23389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374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A4E8AED-3283-462D-97E7-C220622E6D2A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408AB4C-5C9D-4E53-86EB-6E87ABAEF301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40280" cy="2066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8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86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1039320" y="2846160"/>
            <a:ext cx="6425640" cy="6783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br/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br/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7654320" y="2846160"/>
            <a:ext cx="6425640" cy="6783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br/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br/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0C722AF-D85A-45B6-8068-57C45443FC83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74FF0D3-051F-4807-B0B5-B97408BACBF7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041480" y="569160"/>
            <a:ext cx="13040280" cy="2066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8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86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1041480" y="2621160"/>
            <a:ext cx="6396120" cy="12844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740" b="1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374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1041480" y="3905640"/>
            <a:ext cx="6396120" cy="5744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br/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br/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7654320" y="2621160"/>
            <a:ext cx="6427800" cy="12844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Bef>
                <a:spcPts val="1559"/>
              </a:spcBef>
            </a:pPr>
            <a:r>
              <a:rPr lang="it-IT" sz="3740" b="1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3740" b="0" strike="noStrike" spc="-1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title"/>
          </p:nvPr>
        </p:nvSpPr>
        <p:spPr>
          <a:xfrm>
            <a:off x="7654320" y="3905640"/>
            <a:ext cx="6427800" cy="5744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br/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br/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br/>
            <a:r>
              <a:rPr lang="it-IT" sz="281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2810" b="0" strike="noStrike" spc="-1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8DA27830-7EFD-4FF9-9478-46C31066A8F3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213" name="PlaceHolder 8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1EABE70-BE93-4185-9D0A-0831B082451C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039320" y="569160"/>
            <a:ext cx="13040280" cy="2066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686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86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4A04926-901E-4E02-968A-E0D5CAF921B6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2B86C40-3E70-41BE-A630-19E74FDF44E9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107A9F7-162A-43E0-98AE-27A978F42A07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36488D0-2611-4CDD-8129-8A64F0AFC027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041480" y="712800"/>
            <a:ext cx="4876560" cy="2494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99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4990" b="0" strike="noStrike" spc="-1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title"/>
          </p:nvPr>
        </p:nvSpPr>
        <p:spPr>
          <a:xfrm>
            <a:off x="6427800" y="1539360"/>
            <a:ext cx="7654320" cy="7598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6400" indent="-3564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Font typeface="Arial"/>
              <a:buChar char="•"/>
            </a:pPr>
            <a:r>
              <a:rPr lang="it-IT" sz="499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br/>
            <a:r>
              <a:rPr lang="it-IT" sz="437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  <a:br/>
            <a:r>
              <a:rPr lang="it-IT" sz="3740" b="0" strike="noStrike" spc="-1">
                <a:solidFill>
                  <a:srgbClr val="000000"/>
                </a:solidFill>
                <a:latin typeface="Calibri"/>
              </a:rPr>
              <a:t>Terzo livello</a:t>
            </a:r>
            <a:br/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  <a:br/>
            <a:r>
              <a:rPr lang="it-IT" sz="312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  <a:endParaRPr lang="it-IT" sz="3120" b="0" strike="noStrike" spc="-1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1041480" y="3207600"/>
            <a:ext cx="4876560" cy="5942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50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  <a:endParaRPr lang="it-IT" sz="2500" b="0" strike="noStrike" spc="-1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dt"/>
          </p:nvPr>
        </p:nvSpPr>
        <p:spPr>
          <a:xfrm>
            <a:off x="103932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3AFB883-D724-4059-85B8-D8EF57C6556F}" type="datetime">
              <a:rPr lang="it-IT" sz="1870" b="0" strike="noStrike" spc="-1">
                <a:solidFill>
                  <a:srgbClr val="898989"/>
                </a:solidFill>
                <a:latin typeface="Calibri"/>
              </a:rPr>
              <a:pPr>
                <a:lnSpc>
                  <a:spcPct val="100000"/>
                </a:lnSpc>
              </a:pPr>
              <a:t>24/06/2025</a:t>
            </a:fld>
            <a:endParaRPr lang="it-IT" sz="1870" b="0" strike="noStrike" spc="-1">
              <a:latin typeface="Times New Roman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ftr"/>
          </p:nvPr>
        </p:nvSpPr>
        <p:spPr>
          <a:xfrm>
            <a:off x="5008320" y="9909720"/>
            <a:ext cx="5102640" cy="569160"/>
          </a:xfrm>
          <a:prstGeom prst="rect">
            <a:avLst/>
          </a:prstGeom>
        </p:spPr>
        <p:txBody>
          <a:bodyPr anchor="ctr" anchorCtr="1">
            <a:noAutofit/>
          </a:bodyPr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 type="sldNum"/>
          </p:nvPr>
        </p:nvSpPr>
        <p:spPr>
          <a:xfrm>
            <a:off x="10677960" y="9909720"/>
            <a:ext cx="3402000" cy="569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1926FB0-5F79-40B3-A642-CFBA53005C86}" type="slidenum">
              <a:rPr lang="it-IT" sz="1870" b="0" strike="noStrike" spc="-1">
                <a:solidFill>
                  <a:srgbClr val="898989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87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9183757" y="4100562"/>
            <a:ext cx="4340268" cy="3013287"/>
          </a:xfrm>
          <a:prstGeom prst="rect">
            <a:avLst/>
          </a:prstGeom>
          <a:noFill/>
          <a:ln w="12600">
            <a:noFill/>
          </a:ln>
        </p:spPr>
        <p:txBody>
          <a:bodyPr tIns="91440" bIns="9144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4800" b="1" strike="noStrike" spc="-1" dirty="0">
                <a:solidFill>
                  <a:srgbClr val="437E67"/>
                </a:solidFill>
                <a:latin typeface="Encode Sans Black"/>
              </a:rPr>
              <a:t>COMUNITA’ ENERGIA RINNOVABILE  RUDIANESE</a:t>
            </a:r>
            <a:endParaRPr lang="it-IT" sz="4800" b="1" strike="noStrike" spc="-1" dirty="0"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A94FFA-4C32-FCF6-F4EB-B4B4DC1F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341" y="1425209"/>
            <a:ext cx="1785412" cy="24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0A0A0565-E781-00E6-FDE6-5E27E217D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156174" cy="10734261"/>
          </a:xfrm>
          <a:prstGeom prst="rect">
            <a:avLst/>
          </a:prstGeom>
        </p:spPr>
      </p:pic>
      <p:pic>
        <p:nvPicPr>
          <p:cNvPr id="4" name="Immagine 30">
            <a:extLst>
              <a:ext uri="{FF2B5EF4-FFF2-40B4-BE49-F238E27FC236}">
                <a16:creationId xmlns:a16="http://schemas.microsoft.com/office/drawing/2014/main" id="{9C6C6151-8367-D86A-1626-C4B04CB564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42262"/>
            <a:ext cx="15119350" cy="3228120"/>
          </a:xfrm>
          <a:prstGeom prst="rect">
            <a:avLst/>
          </a:prstGeom>
          <a:noFill/>
          <a:ln w="126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5F9E15-B8E8-EFF5-CB73-2977E4FE609A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pic>
        <p:nvPicPr>
          <p:cNvPr id="7" name="Immagine 147">
            <a:extLst>
              <a:ext uri="{FF2B5EF4-FFF2-40B4-BE49-F238E27FC236}">
                <a16:creationId xmlns:a16="http://schemas.microsoft.com/office/drawing/2014/main" id="{21D52F18-09BE-82A2-33FD-4CDBA383CE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30">
            <a:extLst>
              <a:ext uri="{FF2B5EF4-FFF2-40B4-BE49-F238E27FC236}">
                <a16:creationId xmlns:a16="http://schemas.microsoft.com/office/drawing/2014/main" id="{DABD41EE-7849-1016-712B-C3AFF855F7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0BD7F6-7306-4978-539A-146B985537F7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20CA7FAA-F195-4FC0-E64F-E47AE615D296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3: Casa di campagna</a:t>
            </a: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5" name="TextShape 6">
            <a:extLst>
              <a:ext uri="{FF2B5EF4-FFF2-40B4-BE49-F238E27FC236}">
                <a16:creationId xmlns:a16="http://schemas.microsoft.com/office/drawing/2014/main" id="{E4675927-F64A-55D8-901B-B11D7779049D}"/>
              </a:ext>
            </a:extLst>
          </p:cNvPr>
          <p:cNvSpPr txBox="1"/>
          <p:nvPr/>
        </p:nvSpPr>
        <p:spPr>
          <a:xfrm>
            <a:off x="5644019" y="1470587"/>
            <a:ext cx="3831235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CONSUMI STIMATI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6˙600 kWh/anno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0,30 €/kWh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1˙980 €/anno</a:t>
            </a: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C2326353-AA62-F786-B88D-6FF729922AB9}"/>
              </a:ext>
            </a:extLst>
          </p:cNvPr>
          <p:cNvSpPr txBox="1"/>
          <p:nvPr/>
        </p:nvSpPr>
        <p:spPr>
          <a:xfrm>
            <a:off x="3075051" y="3504249"/>
            <a:ext cx="8969170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AUTOCONSUMO – VENDITA ENERGIA PRODOTTA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6˙600 kWh produzione di energia annua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3˙300 kWh </a:t>
            </a:r>
            <a:r>
              <a:rPr lang="it-IT" sz="2400" spc="-1" dirty="0" err="1">
                <a:latin typeface="Arial"/>
              </a:rPr>
              <a:t>autoconsumati</a:t>
            </a:r>
            <a:r>
              <a:rPr lang="it-IT" sz="2400" spc="-1" dirty="0">
                <a:latin typeface="Arial"/>
              </a:rPr>
              <a:t> </a:t>
            </a:r>
            <a:r>
              <a:rPr lang="it-IT" sz="2400" i="1" spc="-1" dirty="0">
                <a:latin typeface="Arial"/>
              </a:rPr>
              <a:t>(= 50% della produzione)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3˙300 kWh immessi in rete </a:t>
            </a:r>
            <a:r>
              <a:rPr lang="it-IT" sz="2400" i="1" spc="-1" dirty="0">
                <a:latin typeface="Arial"/>
              </a:rPr>
              <a:t>(venduti a 0,06€/kWh)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spc="-1" dirty="0">
              <a:latin typeface="Arial"/>
            </a:endParaRPr>
          </a:p>
        </p:txBody>
      </p:sp>
      <p:sp>
        <p:nvSpPr>
          <p:cNvPr id="7" name="TextShape 6">
            <a:extLst>
              <a:ext uri="{FF2B5EF4-FFF2-40B4-BE49-F238E27FC236}">
                <a16:creationId xmlns:a16="http://schemas.microsoft.com/office/drawing/2014/main" id="{01821196-E5DC-B6AB-5C41-61F531B16ECB}"/>
              </a:ext>
            </a:extLst>
          </p:cNvPr>
          <p:cNvSpPr txBox="1"/>
          <p:nvPr/>
        </p:nvSpPr>
        <p:spPr>
          <a:xfrm>
            <a:off x="4203088" y="5537911"/>
            <a:ext cx="6713096" cy="1133420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RISPARMIO ANNUO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+ 990 €/anno </a:t>
            </a:r>
            <a:r>
              <a:rPr lang="it-IT" sz="2400" spc="-1" dirty="0">
                <a:latin typeface="Arial"/>
                <a:sym typeface="Wingdings" pitchFamily="2" charset="2"/>
              </a:rPr>
              <a:t> risparmio da autoconsumo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  <a:sym typeface="Wingdings" pitchFamily="2" charset="2"/>
              </a:rPr>
              <a:t>+ 198 €/anno  energia venduta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C667317-4046-1B93-EBE0-39081206A5FC}"/>
              </a:ext>
            </a:extLst>
          </p:cNvPr>
          <p:cNvCxnSpPr>
            <a:cxnSpLocks/>
          </p:cNvCxnSpPr>
          <p:nvPr/>
        </p:nvCxnSpPr>
        <p:spPr>
          <a:xfrm flipH="1">
            <a:off x="5151978" y="6830987"/>
            <a:ext cx="2407658" cy="893691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98068F90-C156-E310-496B-64F273FE1A64}"/>
              </a:ext>
            </a:extLst>
          </p:cNvPr>
          <p:cNvCxnSpPr>
            <a:cxnSpLocks/>
          </p:cNvCxnSpPr>
          <p:nvPr/>
        </p:nvCxnSpPr>
        <p:spPr>
          <a:xfrm>
            <a:off x="7559636" y="6830987"/>
            <a:ext cx="2084696" cy="850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Shape 6">
            <a:extLst>
              <a:ext uri="{FF2B5EF4-FFF2-40B4-BE49-F238E27FC236}">
                <a16:creationId xmlns:a16="http://schemas.microsoft.com/office/drawing/2014/main" id="{5870C0DF-5A57-20AF-4B40-19DD659BA07B}"/>
              </a:ext>
            </a:extLst>
          </p:cNvPr>
          <p:cNvSpPr txBox="1"/>
          <p:nvPr/>
        </p:nvSpPr>
        <p:spPr>
          <a:xfrm>
            <a:off x="3123103" y="7724678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r>
              <a:rPr lang="it-IT" sz="2400" spc="-1" dirty="0">
                <a:latin typeface="Arial"/>
              </a:rPr>
              <a:t>ROI: 4.5</a:t>
            </a:r>
            <a:r>
              <a:rPr lang="it-IT" sz="2400" b="0" strike="noStrike" spc="-1" dirty="0">
                <a:latin typeface="Arial"/>
              </a:rPr>
              <a:t> anni</a:t>
            </a:r>
          </a:p>
        </p:txBody>
      </p:sp>
      <p:sp>
        <p:nvSpPr>
          <p:cNvPr id="16" name="TextShape 6">
            <a:extLst>
              <a:ext uri="{FF2B5EF4-FFF2-40B4-BE49-F238E27FC236}">
                <a16:creationId xmlns:a16="http://schemas.microsoft.com/office/drawing/2014/main" id="{41B28D4B-A928-DA43-7DE0-F6AA621BB621}"/>
              </a:ext>
            </a:extLst>
          </p:cNvPr>
          <p:cNvSpPr txBox="1"/>
          <p:nvPr/>
        </p:nvSpPr>
        <p:spPr>
          <a:xfrm>
            <a:off x="9232008" y="7681136"/>
            <a:ext cx="3666556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r>
              <a:rPr lang="it-IT" sz="2400" b="0" strike="noStrike" spc="-1" dirty="0">
                <a:latin typeface="Arial"/>
              </a:rPr>
              <a:t>ROI: 4 anni</a:t>
            </a:r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C03FB0FB-3B3D-C2D4-EEEE-A1E9B05472F8}"/>
              </a:ext>
            </a:extLst>
          </p:cNvPr>
          <p:cNvSpPr/>
          <p:nvPr/>
        </p:nvSpPr>
        <p:spPr>
          <a:xfrm>
            <a:off x="3075051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E7AD1893-60BD-59D3-A692-01BB6BA6D9C6}"/>
              </a:ext>
            </a:extLst>
          </p:cNvPr>
          <p:cNvSpPr/>
          <p:nvPr/>
        </p:nvSpPr>
        <p:spPr>
          <a:xfrm>
            <a:off x="3245667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341DFB76-AC50-C7E5-E51C-282554E2D43C}"/>
              </a:ext>
            </a:extLst>
          </p:cNvPr>
          <p:cNvSpPr/>
          <p:nvPr/>
        </p:nvSpPr>
        <p:spPr>
          <a:xfrm>
            <a:off x="8732066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6ABE28C3-F917-EF7D-0BA0-F516696D2304}"/>
              </a:ext>
            </a:extLst>
          </p:cNvPr>
          <p:cNvSpPr/>
          <p:nvPr/>
        </p:nvSpPr>
        <p:spPr>
          <a:xfrm>
            <a:off x="8902682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63238418-47C0-4778-EB73-C5E60FE884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2149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0">
            <a:extLst>
              <a:ext uri="{FF2B5EF4-FFF2-40B4-BE49-F238E27FC236}">
                <a16:creationId xmlns:a16="http://schemas.microsoft.com/office/drawing/2014/main" id="{FD5E1CAE-0B0A-5277-17EC-1402BCD117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300E6B9-3DC4-CA78-FFBC-638DE2DE84F8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8D4E690-3432-36C7-19D8-3AA5DA76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7" y="1241474"/>
            <a:ext cx="3928120" cy="3928120"/>
          </a:xfrm>
          <a:prstGeom prst="rect">
            <a:avLst/>
          </a:prstGeom>
        </p:spPr>
      </p:pic>
      <p:sp>
        <p:nvSpPr>
          <p:cNvPr id="13" name="TextShape 1">
            <a:extLst>
              <a:ext uri="{FF2B5EF4-FFF2-40B4-BE49-F238E27FC236}">
                <a16:creationId xmlns:a16="http://schemas.microsoft.com/office/drawing/2014/main" id="{D46E21BC-DD8A-DD7C-651A-7517AAFD2168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4: Villa con piscina</a:t>
            </a: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15" name="TextShape 6">
            <a:extLst>
              <a:ext uri="{FF2B5EF4-FFF2-40B4-BE49-F238E27FC236}">
                <a16:creationId xmlns:a16="http://schemas.microsoft.com/office/drawing/2014/main" id="{CB134B43-B123-0C6F-AD54-5E498BDBC28F}"/>
              </a:ext>
            </a:extLst>
          </p:cNvPr>
          <p:cNvSpPr txBox="1"/>
          <p:nvPr/>
        </p:nvSpPr>
        <p:spPr>
          <a:xfrm>
            <a:off x="7037090" y="2301792"/>
            <a:ext cx="6309977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Potenza consigliata: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[10 kW] </a:t>
            </a:r>
            <a:endParaRPr lang="it-IT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stimato: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[1˙300 €/kW]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totale: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[13˙000 €]</a:t>
            </a:r>
          </a:p>
          <a:p>
            <a:pPr marL="457200" indent="-457200">
              <a:buFont typeface="+mj-lt"/>
              <a:buAutoNum type="arabicPeriod"/>
            </a:pPr>
            <a:endParaRPr lang="it-IT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16" name="TextShape 6">
            <a:extLst>
              <a:ext uri="{FF2B5EF4-FFF2-40B4-BE49-F238E27FC236}">
                <a16:creationId xmlns:a16="http://schemas.microsoft.com/office/drawing/2014/main" id="{E530825E-1997-CB85-7922-FC2AECE88FDD}"/>
              </a:ext>
            </a:extLst>
          </p:cNvPr>
          <p:cNvSpPr txBox="1"/>
          <p:nvPr/>
        </p:nvSpPr>
        <p:spPr>
          <a:xfrm>
            <a:off x="4938624" y="5421844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Contributo a fondo perduto - 40% = 5˙200 €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7˙800 €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sp>
        <p:nvSpPr>
          <p:cNvPr id="17" name="TextShape 6">
            <a:extLst>
              <a:ext uri="{FF2B5EF4-FFF2-40B4-BE49-F238E27FC236}">
                <a16:creationId xmlns:a16="http://schemas.microsoft.com/office/drawing/2014/main" id="{CA774D8A-9D7F-AF00-8213-13C605019022}"/>
              </a:ext>
            </a:extLst>
          </p:cNvPr>
          <p:cNvSpPr txBox="1"/>
          <p:nvPr/>
        </p:nvSpPr>
        <p:spPr>
          <a:xfrm>
            <a:off x="10795933" y="5363455"/>
            <a:ext cx="4436533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Detrazione fiscale -50% = 6˙500 € (650 €/anno)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6˙500 €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E9F7EC5-FDF3-187B-FEBB-B8FCEB94E558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7156891" y="3947500"/>
            <a:ext cx="3035188" cy="1474344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C791004-9A67-562C-FC05-3C896AB7D466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>
            <a:off x="10192079" y="3947500"/>
            <a:ext cx="2822121" cy="1415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3">
            <a:extLst>
              <a:ext uri="{FF2B5EF4-FFF2-40B4-BE49-F238E27FC236}">
                <a16:creationId xmlns:a16="http://schemas.microsoft.com/office/drawing/2014/main" id="{033A71D7-A82F-6645-BB05-320EC280F6B4}"/>
              </a:ext>
            </a:extLst>
          </p:cNvPr>
          <p:cNvSpPr/>
          <p:nvPr/>
        </p:nvSpPr>
        <p:spPr>
          <a:xfrm>
            <a:off x="4212309" y="54575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2ABCA039-CDF9-968F-D5B8-D70A87931589}"/>
              </a:ext>
            </a:extLst>
          </p:cNvPr>
          <p:cNvSpPr/>
          <p:nvPr/>
        </p:nvSpPr>
        <p:spPr>
          <a:xfrm>
            <a:off x="4382925" y="549918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AFB99868-A128-0D31-86A4-7F9A5D6C9A0C}"/>
              </a:ext>
            </a:extLst>
          </p:cNvPr>
          <p:cNvSpPr/>
          <p:nvPr/>
        </p:nvSpPr>
        <p:spPr>
          <a:xfrm>
            <a:off x="10021463" y="54511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C08EE3D0-BACA-AB40-2884-A3F64443DFE0}"/>
              </a:ext>
            </a:extLst>
          </p:cNvPr>
          <p:cNvSpPr/>
          <p:nvPr/>
        </p:nvSpPr>
        <p:spPr>
          <a:xfrm>
            <a:off x="10192079" y="549286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FF5D199B-2934-F7BE-8AB8-8473624065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4237737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30">
            <a:extLst>
              <a:ext uri="{FF2B5EF4-FFF2-40B4-BE49-F238E27FC236}">
                <a16:creationId xmlns:a16="http://schemas.microsoft.com/office/drawing/2014/main" id="{E3946DBE-7839-05B3-5E1F-472E54017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6841FA-251A-65EB-F61E-E2356F9CB166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F86F9864-9837-1F73-6397-3218EF87A4B7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4: Villa con piscina</a:t>
            </a: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5" name="TextShape 6">
            <a:extLst>
              <a:ext uri="{FF2B5EF4-FFF2-40B4-BE49-F238E27FC236}">
                <a16:creationId xmlns:a16="http://schemas.microsoft.com/office/drawing/2014/main" id="{C4D203AB-D5D5-76E6-1578-047565063B52}"/>
              </a:ext>
            </a:extLst>
          </p:cNvPr>
          <p:cNvSpPr txBox="1"/>
          <p:nvPr/>
        </p:nvSpPr>
        <p:spPr>
          <a:xfrm>
            <a:off x="5644019" y="1470587"/>
            <a:ext cx="3831235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CONSUMI STIMATI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11˙000 kWh/anno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0,30 €/kWh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3˙300 €/anno</a:t>
            </a: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AB651F88-33CB-8B2D-DD40-904457D42596}"/>
              </a:ext>
            </a:extLst>
          </p:cNvPr>
          <p:cNvSpPr txBox="1"/>
          <p:nvPr/>
        </p:nvSpPr>
        <p:spPr>
          <a:xfrm>
            <a:off x="3075051" y="3504249"/>
            <a:ext cx="8969170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AUTOCONSUMO – VENDITA ENERGIA PRODOTTA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11˙000 kWh produzione di energia annua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5˙500 kWh </a:t>
            </a:r>
            <a:r>
              <a:rPr lang="it-IT" sz="2400" spc="-1" dirty="0" err="1">
                <a:latin typeface="Arial"/>
              </a:rPr>
              <a:t>autoconsumati</a:t>
            </a:r>
            <a:r>
              <a:rPr lang="it-IT" sz="2400" spc="-1" dirty="0">
                <a:latin typeface="Arial"/>
              </a:rPr>
              <a:t> </a:t>
            </a:r>
            <a:r>
              <a:rPr lang="it-IT" sz="2400" i="1" spc="-1" dirty="0">
                <a:latin typeface="Arial"/>
              </a:rPr>
              <a:t>(= 50% della produzione)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5˙500 kWh immessi in rete </a:t>
            </a:r>
            <a:r>
              <a:rPr lang="it-IT" sz="2400" i="1" spc="-1" dirty="0">
                <a:latin typeface="Arial"/>
              </a:rPr>
              <a:t>(venduti a 0,06€/kWh)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spc="-1" dirty="0">
              <a:latin typeface="Arial"/>
            </a:endParaRPr>
          </a:p>
        </p:txBody>
      </p:sp>
      <p:sp>
        <p:nvSpPr>
          <p:cNvPr id="7" name="TextShape 6">
            <a:extLst>
              <a:ext uri="{FF2B5EF4-FFF2-40B4-BE49-F238E27FC236}">
                <a16:creationId xmlns:a16="http://schemas.microsoft.com/office/drawing/2014/main" id="{6C004B0E-6ABA-CF4C-7409-B2A44D4DB085}"/>
              </a:ext>
            </a:extLst>
          </p:cNvPr>
          <p:cNvSpPr txBox="1"/>
          <p:nvPr/>
        </p:nvSpPr>
        <p:spPr>
          <a:xfrm>
            <a:off x="4203087" y="5537911"/>
            <a:ext cx="6805571" cy="1133420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RISPARMIO ANNUO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+ 1˙650 €/anno </a:t>
            </a:r>
            <a:r>
              <a:rPr lang="it-IT" sz="2400" spc="-1" dirty="0">
                <a:latin typeface="Arial"/>
                <a:sym typeface="Wingdings" pitchFamily="2" charset="2"/>
              </a:rPr>
              <a:t> risparmio da autoconsumo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  <a:sym typeface="Wingdings" pitchFamily="2" charset="2"/>
              </a:rPr>
              <a:t>+ 330 €/anno  energia venduta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B444816-CAF2-330E-0FDC-9E6C1A6C3AD0}"/>
              </a:ext>
            </a:extLst>
          </p:cNvPr>
          <p:cNvCxnSpPr>
            <a:cxnSpLocks/>
          </p:cNvCxnSpPr>
          <p:nvPr/>
        </p:nvCxnSpPr>
        <p:spPr>
          <a:xfrm flipH="1">
            <a:off x="5151978" y="6830987"/>
            <a:ext cx="2407658" cy="893691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0CD0B69-91E0-ACAE-574C-8FBE364A6694}"/>
              </a:ext>
            </a:extLst>
          </p:cNvPr>
          <p:cNvCxnSpPr>
            <a:cxnSpLocks/>
          </p:cNvCxnSpPr>
          <p:nvPr/>
        </p:nvCxnSpPr>
        <p:spPr>
          <a:xfrm>
            <a:off x="7559636" y="6830987"/>
            <a:ext cx="2084696" cy="850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6">
            <a:extLst>
              <a:ext uri="{FF2B5EF4-FFF2-40B4-BE49-F238E27FC236}">
                <a16:creationId xmlns:a16="http://schemas.microsoft.com/office/drawing/2014/main" id="{264E98C8-E1AC-6175-59CB-74BFE14A95DB}"/>
              </a:ext>
            </a:extLst>
          </p:cNvPr>
          <p:cNvSpPr txBox="1"/>
          <p:nvPr/>
        </p:nvSpPr>
        <p:spPr>
          <a:xfrm>
            <a:off x="3123103" y="7724678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r>
              <a:rPr lang="it-IT" sz="2400" spc="-1" dirty="0">
                <a:latin typeface="Arial"/>
              </a:rPr>
              <a:t>ROI: 4</a:t>
            </a:r>
            <a:r>
              <a:rPr lang="it-IT" sz="2400" b="0" strike="noStrike" spc="-1" dirty="0">
                <a:latin typeface="Arial"/>
              </a:rPr>
              <a:t> anni</a:t>
            </a:r>
          </a:p>
        </p:txBody>
      </p:sp>
      <p:sp>
        <p:nvSpPr>
          <p:cNvPr id="24" name="TextShape 6">
            <a:extLst>
              <a:ext uri="{FF2B5EF4-FFF2-40B4-BE49-F238E27FC236}">
                <a16:creationId xmlns:a16="http://schemas.microsoft.com/office/drawing/2014/main" id="{8338CCF5-8AB9-A093-8CE6-22A55A8D7447}"/>
              </a:ext>
            </a:extLst>
          </p:cNvPr>
          <p:cNvSpPr txBox="1"/>
          <p:nvPr/>
        </p:nvSpPr>
        <p:spPr>
          <a:xfrm>
            <a:off x="9232008" y="7681136"/>
            <a:ext cx="3666556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r>
              <a:rPr lang="it-IT" sz="2400" b="0" strike="noStrike" spc="-1" dirty="0">
                <a:latin typeface="Arial"/>
              </a:rPr>
              <a:t>ROI: 3.5 anni</a:t>
            </a:r>
          </a:p>
        </p:txBody>
      </p:sp>
      <p:sp>
        <p:nvSpPr>
          <p:cNvPr id="25" name="Shape 3">
            <a:extLst>
              <a:ext uri="{FF2B5EF4-FFF2-40B4-BE49-F238E27FC236}">
                <a16:creationId xmlns:a16="http://schemas.microsoft.com/office/drawing/2014/main" id="{6CAD2F6B-3D3E-5FFA-8C0C-6154783CB2BF}"/>
              </a:ext>
            </a:extLst>
          </p:cNvPr>
          <p:cNvSpPr/>
          <p:nvPr/>
        </p:nvSpPr>
        <p:spPr>
          <a:xfrm>
            <a:off x="3075051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CE494874-3EED-0BF9-3E96-02C1506E6675}"/>
              </a:ext>
            </a:extLst>
          </p:cNvPr>
          <p:cNvSpPr/>
          <p:nvPr/>
        </p:nvSpPr>
        <p:spPr>
          <a:xfrm>
            <a:off x="3245667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7" name="Shape 3">
            <a:extLst>
              <a:ext uri="{FF2B5EF4-FFF2-40B4-BE49-F238E27FC236}">
                <a16:creationId xmlns:a16="http://schemas.microsoft.com/office/drawing/2014/main" id="{2E270493-9D53-25F7-AB66-15A8CE57EF5C}"/>
              </a:ext>
            </a:extLst>
          </p:cNvPr>
          <p:cNvSpPr/>
          <p:nvPr/>
        </p:nvSpPr>
        <p:spPr>
          <a:xfrm>
            <a:off x="8732066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8F29F5C8-8C42-E510-34B2-52AD16122FED}"/>
              </a:ext>
            </a:extLst>
          </p:cNvPr>
          <p:cNvSpPr/>
          <p:nvPr/>
        </p:nvSpPr>
        <p:spPr>
          <a:xfrm>
            <a:off x="8902682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8E2390F2-3D93-AEE3-F7CE-C2971706E9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79761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0">
            <a:extLst>
              <a:ext uri="{FF2B5EF4-FFF2-40B4-BE49-F238E27FC236}">
                <a16:creationId xmlns:a16="http://schemas.microsoft.com/office/drawing/2014/main" id="{4BB984FF-94B4-6E79-3CE4-00A4063CEF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23E0CC-B3EB-0D61-6B04-2421CE15DE48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13" name="TextShape 1">
            <a:extLst>
              <a:ext uri="{FF2B5EF4-FFF2-40B4-BE49-F238E27FC236}">
                <a16:creationId xmlns:a16="http://schemas.microsoft.com/office/drawing/2014/main" id="{D46E21BC-DD8A-DD7C-651A-7517AAFD2168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5: Condominio</a:t>
            </a: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15" name="TextShape 6">
            <a:extLst>
              <a:ext uri="{FF2B5EF4-FFF2-40B4-BE49-F238E27FC236}">
                <a16:creationId xmlns:a16="http://schemas.microsoft.com/office/drawing/2014/main" id="{CB134B43-B123-0C6F-AD54-5E498BDBC28F}"/>
              </a:ext>
            </a:extLst>
          </p:cNvPr>
          <p:cNvSpPr txBox="1"/>
          <p:nvPr/>
        </p:nvSpPr>
        <p:spPr>
          <a:xfrm>
            <a:off x="7037090" y="2301792"/>
            <a:ext cx="6309977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Potenza consigliata: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[20 kW] </a:t>
            </a:r>
            <a:endParaRPr lang="it-IT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stimato: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</a:t>
            </a:r>
            <a:r>
              <a:rPr lang="it-IT" sz="2800" dirty="0">
                <a:solidFill>
                  <a:srgbClr val="000000"/>
                </a:solidFill>
              </a:rPr>
              <a:t>1˙23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0 €/kW]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totale: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[24˙600 €]</a:t>
            </a:r>
          </a:p>
          <a:p>
            <a:pPr marL="457200" indent="-457200">
              <a:buFont typeface="+mj-lt"/>
              <a:buAutoNum type="arabicPeriod"/>
            </a:pPr>
            <a:endParaRPr lang="it-IT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16" name="TextShape 6">
            <a:extLst>
              <a:ext uri="{FF2B5EF4-FFF2-40B4-BE49-F238E27FC236}">
                <a16:creationId xmlns:a16="http://schemas.microsoft.com/office/drawing/2014/main" id="{E530825E-1997-CB85-7922-FC2AECE88FDD}"/>
              </a:ext>
            </a:extLst>
          </p:cNvPr>
          <p:cNvSpPr txBox="1"/>
          <p:nvPr/>
        </p:nvSpPr>
        <p:spPr>
          <a:xfrm>
            <a:off x="4938624" y="5421844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Contributo a fondo perduto - 40% = 9˙840 €</a:t>
            </a:r>
          </a:p>
          <a:p>
            <a:endParaRPr lang="it-IT" sz="2400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14˙760 €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sp>
        <p:nvSpPr>
          <p:cNvPr id="17" name="TextShape 6">
            <a:extLst>
              <a:ext uri="{FF2B5EF4-FFF2-40B4-BE49-F238E27FC236}">
                <a16:creationId xmlns:a16="http://schemas.microsoft.com/office/drawing/2014/main" id="{CA774D8A-9D7F-AF00-8213-13C605019022}"/>
              </a:ext>
            </a:extLst>
          </p:cNvPr>
          <p:cNvSpPr txBox="1"/>
          <p:nvPr/>
        </p:nvSpPr>
        <p:spPr>
          <a:xfrm>
            <a:off x="10745762" y="5261083"/>
            <a:ext cx="4436533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Detrazione fiscale -50% = 12˙300 € (1˙230 €/anno)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12˙300 €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BE9F7EC5-FDF3-187B-FEBB-B8FCEB94E558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7156891" y="3947500"/>
            <a:ext cx="3035188" cy="1474344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C791004-9A67-562C-FC05-3C896AB7D466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>
            <a:off x="10192079" y="3947500"/>
            <a:ext cx="2771950" cy="131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3">
            <a:extLst>
              <a:ext uri="{FF2B5EF4-FFF2-40B4-BE49-F238E27FC236}">
                <a16:creationId xmlns:a16="http://schemas.microsoft.com/office/drawing/2014/main" id="{033A71D7-A82F-6645-BB05-320EC280F6B4}"/>
              </a:ext>
            </a:extLst>
          </p:cNvPr>
          <p:cNvSpPr/>
          <p:nvPr/>
        </p:nvSpPr>
        <p:spPr>
          <a:xfrm>
            <a:off x="4212309" y="54575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2ABCA039-CDF9-968F-D5B8-D70A87931589}"/>
              </a:ext>
            </a:extLst>
          </p:cNvPr>
          <p:cNvSpPr/>
          <p:nvPr/>
        </p:nvSpPr>
        <p:spPr>
          <a:xfrm>
            <a:off x="4382925" y="549918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AFB99868-A128-0D31-86A4-7F9A5D6C9A0C}"/>
              </a:ext>
            </a:extLst>
          </p:cNvPr>
          <p:cNvSpPr/>
          <p:nvPr/>
        </p:nvSpPr>
        <p:spPr>
          <a:xfrm>
            <a:off x="10021463" y="54511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C08EE3D0-BACA-AB40-2884-A3F64443DFE0}"/>
              </a:ext>
            </a:extLst>
          </p:cNvPr>
          <p:cNvSpPr/>
          <p:nvPr/>
        </p:nvSpPr>
        <p:spPr>
          <a:xfrm>
            <a:off x="10192079" y="549286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EA458BD-9E3C-8675-E99A-967F01E77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0" y="1421833"/>
            <a:ext cx="3810245" cy="3810245"/>
          </a:xfrm>
          <a:prstGeom prst="rect">
            <a:avLst/>
          </a:prstGeom>
        </p:spPr>
      </p:pic>
      <p:pic>
        <p:nvPicPr>
          <p:cNvPr id="3" name="Immagine 147">
            <a:extLst>
              <a:ext uri="{FF2B5EF4-FFF2-40B4-BE49-F238E27FC236}">
                <a16:creationId xmlns:a16="http://schemas.microsoft.com/office/drawing/2014/main" id="{C6E48678-9B72-A7F5-1ED0-0977343EF46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546181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0">
            <a:extLst>
              <a:ext uri="{FF2B5EF4-FFF2-40B4-BE49-F238E27FC236}">
                <a16:creationId xmlns:a16="http://schemas.microsoft.com/office/drawing/2014/main" id="{89F60A53-965E-1598-5B15-4072A44DB1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84A6D5-01C7-3AC7-766D-3C05B7C2A081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F86F9864-9837-1F73-6397-3218EF87A4B7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</a:t>
            </a:r>
            <a:r>
              <a:rPr lang="it-IT" sz="4400" b="1" dirty="0">
                <a:solidFill>
                  <a:srgbClr val="3E8366"/>
                </a:solidFill>
              </a:rPr>
              <a:t>5</a:t>
            </a:r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: Condominio</a:t>
            </a: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5" name="TextShape 6">
            <a:extLst>
              <a:ext uri="{FF2B5EF4-FFF2-40B4-BE49-F238E27FC236}">
                <a16:creationId xmlns:a16="http://schemas.microsoft.com/office/drawing/2014/main" id="{C4D203AB-D5D5-76E6-1578-047565063B52}"/>
              </a:ext>
            </a:extLst>
          </p:cNvPr>
          <p:cNvSpPr txBox="1"/>
          <p:nvPr/>
        </p:nvSpPr>
        <p:spPr>
          <a:xfrm>
            <a:off x="5644019" y="1470587"/>
            <a:ext cx="3831235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CONSUMI STIMATI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22˙000 kWh/anno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0,30 €/kWh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6˙600 €/anno</a:t>
            </a: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AB651F88-33CB-8B2D-DD40-904457D42596}"/>
              </a:ext>
            </a:extLst>
          </p:cNvPr>
          <p:cNvSpPr txBox="1"/>
          <p:nvPr/>
        </p:nvSpPr>
        <p:spPr>
          <a:xfrm>
            <a:off x="3075051" y="3504249"/>
            <a:ext cx="8969170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AUTOCONSUMO – VENDITA ENERGIA PRODOTTA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22˙000 kWh produzione di energia annua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11˙000 kWh </a:t>
            </a:r>
            <a:r>
              <a:rPr lang="it-IT" sz="2400" spc="-1" dirty="0" err="1">
                <a:latin typeface="Arial"/>
              </a:rPr>
              <a:t>autoconsumati</a:t>
            </a:r>
            <a:r>
              <a:rPr lang="it-IT" sz="2400" spc="-1" dirty="0">
                <a:latin typeface="Arial"/>
              </a:rPr>
              <a:t> </a:t>
            </a:r>
            <a:r>
              <a:rPr lang="it-IT" sz="2400" i="1" spc="-1" dirty="0">
                <a:latin typeface="Arial"/>
              </a:rPr>
              <a:t>(= 50% della produzione)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11˙000 kWh immessi in rete </a:t>
            </a:r>
            <a:r>
              <a:rPr lang="it-IT" sz="2400" i="1" spc="-1" dirty="0">
                <a:latin typeface="Arial"/>
              </a:rPr>
              <a:t>(venduti a 0,06€/kWh)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spc="-1" dirty="0">
              <a:latin typeface="Arial"/>
            </a:endParaRPr>
          </a:p>
        </p:txBody>
      </p:sp>
      <p:sp>
        <p:nvSpPr>
          <p:cNvPr id="7" name="TextShape 6">
            <a:extLst>
              <a:ext uri="{FF2B5EF4-FFF2-40B4-BE49-F238E27FC236}">
                <a16:creationId xmlns:a16="http://schemas.microsoft.com/office/drawing/2014/main" id="{6C004B0E-6ABA-CF4C-7409-B2A44D4DB085}"/>
              </a:ext>
            </a:extLst>
          </p:cNvPr>
          <p:cNvSpPr txBox="1"/>
          <p:nvPr/>
        </p:nvSpPr>
        <p:spPr>
          <a:xfrm>
            <a:off x="4203088" y="5537911"/>
            <a:ext cx="6841430" cy="1133420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RISPARMIO ANNUO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+ 3˙300 €/anno </a:t>
            </a:r>
            <a:r>
              <a:rPr lang="it-IT" sz="2400" spc="-1" dirty="0">
                <a:latin typeface="Arial"/>
                <a:sym typeface="Wingdings" pitchFamily="2" charset="2"/>
              </a:rPr>
              <a:t> risparmio da autoconsumo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  <a:sym typeface="Wingdings" pitchFamily="2" charset="2"/>
              </a:rPr>
              <a:t>+ 660 €/anno  energia venduta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B444816-CAF2-330E-0FDC-9E6C1A6C3AD0}"/>
              </a:ext>
            </a:extLst>
          </p:cNvPr>
          <p:cNvCxnSpPr>
            <a:cxnSpLocks/>
          </p:cNvCxnSpPr>
          <p:nvPr/>
        </p:nvCxnSpPr>
        <p:spPr>
          <a:xfrm flipH="1">
            <a:off x="5151978" y="6830987"/>
            <a:ext cx="2407658" cy="893691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0CD0B69-91E0-ACAE-574C-8FBE364A6694}"/>
              </a:ext>
            </a:extLst>
          </p:cNvPr>
          <p:cNvCxnSpPr>
            <a:cxnSpLocks/>
          </p:cNvCxnSpPr>
          <p:nvPr/>
        </p:nvCxnSpPr>
        <p:spPr>
          <a:xfrm>
            <a:off x="7559636" y="6830987"/>
            <a:ext cx="2084696" cy="850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Shape 6">
            <a:extLst>
              <a:ext uri="{FF2B5EF4-FFF2-40B4-BE49-F238E27FC236}">
                <a16:creationId xmlns:a16="http://schemas.microsoft.com/office/drawing/2014/main" id="{26C328C4-6AC8-F66F-6493-0C4D61370287}"/>
              </a:ext>
            </a:extLst>
          </p:cNvPr>
          <p:cNvSpPr txBox="1"/>
          <p:nvPr/>
        </p:nvSpPr>
        <p:spPr>
          <a:xfrm>
            <a:off x="3123103" y="7724678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r>
              <a:rPr lang="it-IT" sz="2400" spc="-1" dirty="0">
                <a:latin typeface="Arial"/>
              </a:rPr>
              <a:t>ROI: 3.5</a:t>
            </a:r>
            <a:r>
              <a:rPr lang="it-IT" sz="2400" b="0" strike="noStrike" spc="-1" dirty="0">
                <a:latin typeface="Arial"/>
              </a:rPr>
              <a:t> anni</a:t>
            </a:r>
          </a:p>
        </p:txBody>
      </p:sp>
      <p:sp>
        <p:nvSpPr>
          <p:cNvPr id="14" name="TextShape 6">
            <a:extLst>
              <a:ext uri="{FF2B5EF4-FFF2-40B4-BE49-F238E27FC236}">
                <a16:creationId xmlns:a16="http://schemas.microsoft.com/office/drawing/2014/main" id="{64C9816D-28F7-3503-4BE0-0562288CA850}"/>
              </a:ext>
            </a:extLst>
          </p:cNvPr>
          <p:cNvSpPr txBox="1"/>
          <p:nvPr/>
        </p:nvSpPr>
        <p:spPr>
          <a:xfrm>
            <a:off x="9232008" y="7681136"/>
            <a:ext cx="3666556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r>
              <a:rPr lang="it-IT" sz="2400" b="0" strike="noStrike" spc="-1" dirty="0">
                <a:latin typeface="Arial"/>
              </a:rPr>
              <a:t>ROI: 3 anni</a:t>
            </a:r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43F410FA-AD5F-3C8B-3546-22119498D195}"/>
              </a:ext>
            </a:extLst>
          </p:cNvPr>
          <p:cNvSpPr/>
          <p:nvPr/>
        </p:nvSpPr>
        <p:spPr>
          <a:xfrm>
            <a:off x="3075051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D799BAEA-FF37-9794-86F6-8C7FA5513C80}"/>
              </a:ext>
            </a:extLst>
          </p:cNvPr>
          <p:cNvSpPr/>
          <p:nvPr/>
        </p:nvSpPr>
        <p:spPr>
          <a:xfrm>
            <a:off x="3245667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4CBE4919-4E4D-C8D4-64BE-34DFD8FED358}"/>
              </a:ext>
            </a:extLst>
          </p:cNvPr>
          <p:cNvSpPr/>
          <p:nvPr/>
        </p:nvSpPr>
        <p:spPr>
          <a:xfrm>
            <a:off x="8732066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59A9D517-E96C-43FC-E536-F602FBAE1210}"/>
              </a:ext>
            </a:extLst>
          </p:cNvPr>
          <p:cNvSpPr/>
          <p:nvPr/>
        </p:nvSpPr>
        <p:spPr>
          <a:xfrm>
            <a:off x="8902682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10" name="Immagine 147">
            <a:extLst>
              <a:ext uri="{FF2B5EF4-FFF2-40B4-BE49-F238E27FC236}">
                <a16:creationId xmlns:a16="http://schemas.microsoft.com/office/drawing/2014/main" id="{652B6E9C-3628-B0F4-926A-4E612ABC84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15293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0">
            <a:extLst>
              <a:ext uri="{FF2B5EF4-FFF2-40B4-BE49-F238E27FC236}">
                <a16:creationId xmlns:a16="http://schemas.microsoft.com/office/drawing/2014/main" id="{5B7A810A-2F3B-DCCC-2BFB-79F3A001BF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DA1E97-1BD7-F385-B28E-3691761A28E9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35F8229C-4C9B-8734-315E-06DB26EE8A11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spc="-1" dirty="0">
                <a:solidFill>
                  <a:srgbClr val="3E8366"/>
                </a:solidFill>
                <a:latin typeface="Arial"/>
              </a:rPr>
              <a:t>Industrie e Attività commerciali</a:t>
            </a: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6053EE3-EEAA-6EC8-E594-78B434E08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75" y="2026449"/>
            <a:ext cx="3981000" cy="3981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8CB4BDE-1461-8AD3-FDFF-654F64855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8" y="2359688"/>
            <a:ext cx="2595927" cy="2680895"/>
          </a:xfrm>
          <a:prstGeom prst="rect">
            <a:avLst/>
          </a:prstGeom>
        </p:spPr>
      </p:pic>
      <p:sp>
        <p:nvSpPr>
          <p:cNvPr id="12" name="TextShape 6">
            <a:extLst>
              <a:ext uri="{FF2B5EF4-FFF2-40B4-BE49-F238E27FC236}">
                <a16:creationId xmlns:a16="http://schemas.microsoft.com/office/drawing/2014/main" id="{B55A04A3-D8D3-EF08-3D62-71206B536172}"/>
              </a:ext>
            </a:extLst>
          </p:cNvPr>
          <p:cNvSpPr txBox="1"/>
          <p:nvPr/>
        </p:nvSpPr>
        <p:spPr>
          <a:xfrm>
            <a:off x="7559638" y="2216560"/>
            <a:ext cx="6309977" cy="2412549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SOLUZIONI PERSONALIZZATE</a:t>
            </a:r>
          </a:p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in base a:</a:t>
            </a:r>
            <a:endParaRPr lang="it-IT" sz="2800" b="1" strike="noStrike" spc="-1" dirty="0">
              <a:solidFill>
                <a:srgbClr val="3E8366"/>
              </a:solidFill>
              <a:latin typeface="Arial"/>
            </a:endParaRPr>
          </a:p>
          <a:p>
            <a:endParaRPr lang="it-IT" sz="2800" b="1" strike="noStrike" spc="-1" dirty="0">
              <a:solidFill>
                <a:srgbClr val="3E8366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spc="-1" dirty="0">
                <a:latin typeface="Arial"/>
              </a:rPr>
              <a:t>Impiego di potenza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strike="noStrike" spc="-1" dirty="0">
                <a:latin typeface="Arial"/>
              </a:rPr>
              <a:t>Spazi in copertura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spc="-1" dirty="0">
                <a:latin typeface="Arial"/>
              </a:rPr>
              <a:t>Consumi annui</a:t>
            </a:r>
          </a:p>
          <a:p>
            <a:endParaRPr lang="it-IT" sz="2800" strike="noStrike" spc="-1" dirty="0"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strike="noStrike" spc="-1" dirty="0">
              <a:latin typeface="Arial"/>
            </a:endParaRPr>
          </a:p>
        </p:txBody>
      </p:sp>
      <p:sp>
        <p:nvSpPr>
          <p:cNvPr id="14" name="TextShape 6">
            <a:extLst>
              <a:ext uri="{FF2B5EF4-FFF2-40B4-BE49-F238E27FC236}">
                <a16:creationId xmlns:a16="http://schemas.microsoft.com/office/drawing/2014/main" id="{1B27DA33-F04F-A603-8316-9BB6B0B3A4B3}"/>
              </a:ext>
            </a:extLst>
          </p:cNvPr>
          <p:cNvSpPr txBox="1"/>
          <p:nvPr/>
        </p:nvSpPr>
        <p:spPr>
          <a:xfrm>
            <a:off x="4489791" y="6481859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Contattarci a:</a:t>
            </a:r>
          </a:p>
          <a:p>
            <a:r>
              <a:rPr lang="it-IT" sz="2800" b="1" u="sng" spc="-1" dirty="0">
                <a:solidFill>
                  <a:srgbClr val="3E8366"/>
                </a:solidFill>
                <a:latin typeface="Arial"/>
              </a:rPr>
              <a:t>rudiano@cerinrete.it</a:t>
            </a:r>
            <a:endParaRPr lang="it-IT" sz="2800" b="1" u="sng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15" name="TextShape 6">
            <a:extLst>
              <a:ext uri="{FF2B5EF4-FFF2-40B4-BE49-F238E27FC236}">
                <a16:creationId xmlns:a16="http://schemas.microsoft.com/office/drawing/2014/main" id="{32E8E192-E70E-506E-5B20-468FFE66FC31}"/>
              </a:ext>
            </a:extLst>
          </p:cNvPr>
          <p:cNvSpPr txBox="1"/>
          <p:nvPr/>
        </p:nvSpPr>
        <p:spPr>
          <a:xfrm>
            <a:off x="9787977" y="6481859"/>
            <a:ext cx="4436533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Consultare uno dei nostri partner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0ADD813-A31C-DD8F-D4FB-5473BEA7768E}"/>
              </a:ext>
            </a:extLst>
          </p:cNvPr>
          <p:cNvCxnSpPr>
            <a:cxnSpLocks/>
          </p:cNvCxnSpPr>
          <p:nvPr/>
        </p:nvCxnSpPr>
        <p:spPr>
          <a:xfrm flipH="1">
            <a:off x="6321287" y="5007515"/>
            <a:ext cx="2916636" cy="1313583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3">
            <a:extLst>
              <a:ext uri="{FF2B5EF4-FFF2-40B4-BE49-F238E27FC236}">
                <a16:creationId xmlns:a16="http://schemas.microsoft.com/office/drawing/2014/main" id="{E9A164F1-9EBB-5319-7EC1-2DC34074C980}"/>
              </a:ext>
            </a:extLst>
          </p:cNvPr>
          <p:cNvSpPr/>
          <p:nvPr/>
        </p:nvSpPr>
        <p:spPr>
          <a:xfrm>
            <a:off x="4069203" y="655264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8582BE59-AE4B-BD4F-AB47-F8558E7D75F7}"/>
              </a:ext>
            </a:extLst>
          </p:cNvPr>
          <p:cNvSpPr/>
          <p:nvPr/>
        </p:nvSpPr>
        <p:spPr>
          <a:xfrm>
            <a:off x="4239819" y="6594321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9673AECB-826F-5D73-0B48-8E1349B0731B}"/>
              </a:ext>
            </a:extLst>
          </p:cNvPr>
          <p:cNvSpPr/>
          <p:nvPr/>
        </p:nvSpPr>
        <p:spPr>
          <a:xfrm>
            <a:off x="9634257" y="655299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D79BE744-7F95-E8E9-FD8D-18A98B8CDCA5}"/>
              </a:ext>
            </a:extLst>
          </p:cNvPr>
          <p:cNvSpPr/>
          <p:nvPr/>
        </p:nvSpPr>
        <p:spPr>
          <a:xfrm>
            <a:off x="9804873" y="6594671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9AB3C1C-C3DE-72C4-56DB-913B519B45B6}"/>
              </a:ext>
            </a:extLst>
          </p:cNvPr>
          <p:cNvCxnSpPr/>
          <p:nvPr/>
        </p:nvCxnSpPr>
        <p:spPr>
          <a:xfrm>
            <a:off x="9237923" y="4996237"/>
            <a:ext cx="2771950" cy="131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47">
            <a:extLst>
              <a:ext uri="{FF2B5EF4-FFF2-40B4-BE49-F238E27FC236}">
                <a16:creationId xmlns:a16="http://schemas.microsoft.com/office/drawing/2014/main" id="{D16A262A-C72B-3C54-D7D7-5AB0C787D49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152215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0">
            <a:extLst>
              <a:ext uri="{FF2B5EF4-FFF2-40B4-BE49-F238E27FC236}">
                <a16:creationId xmlns:a16="http://schemas.microsoft.com/office/drawing/2014/main" id="{E985DF7C-A1D4-138A-1A2E-3CF7963A06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48DD8F-BFC6-DD02-51F7-5D89FCEDD032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AA76EE43-0131-DE75-888F-3D3B8F36A87F}"/>
              </a:ext>
            </a:extLst>
          </p:cNvPr>
          <p:cNvSpPr/>
          <p:nvPr/>
        </p:nvSpPr>
        <p:spPr>
          <a:xfrm>
            <a:off x="2136752" y="2295089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Abitazione 1: Appartamento in condominio</a:t>
            </a:r>
            <a:endParaRPr lang="en-US" sz="2400" dirty="0">
              <a:solidFill>
                <a:srgbClr val="3E8366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B5C2EB68-14A6-79BC-7740-67AB6283BDAA}"/>
              </a:ext>
            </a:extLst>
          </p:cNvPr>
          <p:cNvSpPr/>
          <p:nvPr/>
        </p:nvSpPr>
        <p:spPr>
          <a:xfrm>
            <a:off x="5549081" y="2295089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Abitazione 2: Casa singola con giardino</a:t>
            </a:r>
            <a:endParaRPr lang="en-US" sz="2400" dirty="0">
              <a:solidFill>
                <a:srgbClr val="3E8366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DB6503D-71ED-82A8-DE22-D1F485D2F438}"/>
              </a:ext>
            </a:extLst>
          </p:cNvPr>
          <p:cNvSpPr/>
          <p:nvPr/>
        </p:nvSpPr>
        <p:spPr>
          <a:xfrm>
            <a:off x="8717339" y="2295089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Abitazione 3: Casa di campagna</a:t>
            </a:r>
            <a:endParaRPr lang="en-US" sz="2400" dirty="0">
              <a:solidFill>
                <a:srgbClr val="3E8366"/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D17ACAED-7C49-4152-1DD8-B1CAFDB161E5}"/>
              </a:ext>
            </a:extLst>
          </p:cNvPr>
          <p:cNvSpPr/>
          <p:nvPr/>
        </p:nvSpPr>
        <p:spPr>
          <a:xfrm>
            <a:off x="7601307" y="3850005"/>
            <a:ext cx="22320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7BE8F65-3D51-F78B-18E3-8FBFAFDA6FB8}"/>
              </a:ext>
            </a:extLst>
          </p:cNvPr>
          <p:cNvSpPr/>
          <p:nvPr/>
        </p:nvSpPr>
        <p:spPr>
          <a:xfrm>
            <a:off x="11807541" y="2295089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Abitazione 4: Villa con piscina</a:t>
            </a:r>
            <a:endParaRPr lang="en-US" sz="2400" dirty="0">
              <a:solidFill>
                <a:srgbClr val="3E8366"/>
              </a:solidFill>
            </a:endParaRPr>
          </a:p>
        </p:txBody>
      </p:sp>
      <p:sp>
        <p:nvSpPr>
          <p:cNvPr id="14" name="TextShape 1">
            <a:extLst>
              <a:ext uri="{FF2B5EF4-FFF2-40B4-BE49-F238E27FC236}">
                <a16:creationId xmlns:a16="http://schemas.microsoft.com/office/drawing/2014/main" id="{747B8BD0-5E00-474E-CB51-FE31F816C453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Conclusioni</a:t>
            </a: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DE2369DB-12B3-D12C-636E-0B3C9E6D02B2}"/>
              </a:ext>
            </a:extLst>
          </p:cNvPr>
          <p:cNvSpPr/>
          <p:nvPr/>
        </p:nvSpPr>
        <p:spPr>
          <a:xfrm>
            <a:off x="3579331" y="4943373"/>
            <a:ext cx="8403630" cy="9658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3200" kern="0" spc="-66" dirty="0" err="1">
                <a:solidFill>
                  <a:srgbClr val="000000"/>
                </a:solidFill>
                <a:ea typeface="Inter" pitchFamily="34" charset="-122"/>
                <a:cs typeface="Inter" pitchFamily="34" charset="-120"/>
              </a:rPr>
              <a:t>Richiedi</a:t>
            </a:r>
            <a:r>
              <a:rPr lang="en-US" sz="3200" kern="0" spc="-66" dirty="0">
                <a:solidFill>
                  <a:srgbClr val="000000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en-US" sz="3200" kern="0" spc="-66" dirty="0" err="1">
                <a:solidFill>
                  <a:srgbClr val="000000"/>
                </a:solidFill>
                <a:ea typeface="Inter" pitchFamily="34" charset="-122"/>
                <a:cs typeface="Inter" pitchFamily="34" charset="-120"/>
              </a:rPr>
              <a:t>l’accesso</a:t>
            </a:r>
            <a:r>
              <a:rPr lang="en-US" sz="3200" kern="0" spc="-66" dirty="0">
                <a:solidFill>
                  <a:srgbClr val="000000"/>
                </a:solidFill>
                <a:ea typeface="Inter" pitchFamily="34" charset="-122"/>
                <a:cs typeface="Inter" pitchFamily="34" charset="-120"/>
              </a:rPr>
              <a:t> al </a:t>
            </a:r>
            <a:r>
              <a:rPr lang="en-US" sz="3200" kern="0" spc="-66" dirty="0" err="1">
                <a:solidFill>
                  <a:srgbClr val="000000"/>
                </a:solidFill>
                <a:ea typeface="Inter" pitchFamily="34" charset="-122"/>
                <a:cs typeface="Inter" pitchFamily="34" charset="-120"/>
              </a:rPr>
              <a:t>contributo</a:t>
            </a:r>
            <a:r>
              <a:rPr lang="en-US" sz="3200" kern="0" spc="-66" dirty="0">
                <a:solidFill>
                  <a:srgbClr val="000000"/>
                </a:solidFill>
                <a:ea typeface="Inter" pitchFamily="34" charset="-122"/>
                <a:cs typeface="Inter" pitchFamily="34" charset="-120"/>
              </a:rPr>
              <a:t> del 40%:</a:t>
            </a:r>
            <a:endParaRPr lang="en-US" sz="3200" dirty="0"/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F6D8B6F8-1CCA-9C81-5044-CAA24E7B1211}"/>
              </a:ext>
            </a:extLst>
          </p:cNvPr>
          <p:cNvSpPr/>
          <p:nvPr/>
        </p:nvSpPr>
        <p:spPr>
          <a:xfrm>
            <a:off x="2027575" y="3619231"/>
            <a:ext cx="245041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/>
              <a:t>ROI: 6 / 4.5 anni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54F795D7-A31D-5C3F-8185-D7D097761AEE}"/>
              </a:ext>
            </a:extLst>
          </p:cNvPr>
          <p:cNvSpPr/>
          <p:nvPr/>
        </p:nvSpPr>
        <p:spPr>
          <a:xfrm>
            <a:off x="5439904" y="3607054"/>
            <a:ext cx="245041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/>
              <a:t>ROI: 5 / 4    anni</a:t>
            </a:r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6BA6E508-A9D5-8B2B-987D-8D5D82C7A05E}"/>
              </a:ext>
            </a:extLst>
          </p:cNvPr>
          <p:cNvSpPr/>
          <p:nvPr/>
        </p:nvSpPr>
        <p:spPr>
          <a:xfrm>
            <a:off x="8608162" y="3619231"/>
            <a:ext cx="245041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/>
              <a:t>ROI: 4.5 / 4 anni</a:t>
            </a: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653C83A4-138A-6C35-F11F-FDF9E87A134E}"/>
              </a:ext>
            </a:extLst>
          </p:cNvPr>
          <p:cNvSpPr/>
          <p:nvPr/>
        </p:nvSpPr>
        <p:spPr>
          <a:xfrm>
            <a:off x="11698364" y="3607054"/>
            <a:ext cx="2450418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/>
              <a:t>ROI: 4 / 3.5 anni</a:t>
            </a:r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CEBE799B-310F-C7FC-3B68-3FF4F3BAD4F6}"/>
              </a:ext>
            </a:extLst>
          </p:cNvPr>
          <p:cNvSpPr/>
          <p:nvPr/>
        </p:nvSpPr>
        <p:spPr>
          <a:xfrm>
            <a:off x="1527834" y="24198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90B78FFF-DF55-649A-A060-A000C7C18537}"/>
              </a:ext>
            </a:extLst>
          </p:cNvPr>
          <p:cNvSpPr/>
          <p:nvPr/>
        </p:nvSpPr>
        <p:spPr>
          <a:xfrm>
            <a:off x="1698450" y="2461561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4" name="Shape 3">
            <a:extLst>
              <a:ext uri="{FF2B5EF4-FFF2-40B4-BE49-F238E27FC236}">
                <a16:creationId xmlns:a16="http://schemas.microsoft.com/office/drawing/2014/main" id="{A1CEA383-40D5-8211-EA07-9437770C0FFF}"/>
              </a:ext>
            </a:extLst>
          </p:cNvPr>
          <p:cNvSpPr/>
          <p:nvPr/>
        </p:nvSpPr>
        <p:spPr>
          <a:xfrm>
            <a:off x="4981220" y="24198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8231DC84-B42E-761B-183E-0DD2FD3AAC90}"/>
              </a:ext>
            </a:extLst>
          </p:cNvPr>
          <p:cNvSpPr/>
          <p:nvPr/>
        </p:nvSpPr>
        <p:spPr>
          <a:xfrm>
            <a:off x="5151836" y="2461561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E92CBFC0-323B-D334-330E-DDBDE3E2DCC0}"/>
              </a:ext>
            </a:extLst>
          </p:cNvPr>
          <p:cNvSpPr/>
          <p:nvPr/>
        </p:nvSpPr>
        <p:spPr>
          <a:xfrm>
            <a:off x="8170655" y="24198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4862E388-E849-F515-4E9C-AC9BB1A44500}"/>
              </a:ext>
            </a:extLst>
          </p:cNvPr>
          <p:cNvSpPr/>
          <p:nvPr/>
        </p:nvSpPr>
        <p:spPr>
          <a:xfrm>
            <a:off x="8341271" y="2461561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3</a:t>
            </a:r>
            <a:endParaRPr lang="en-US" sz="2624" dirty="0"/>
          </a:p>
        </p:txBody>
      </p:sp>
      <p:sp>
        <p:nvSpPr>
          <p:cNvPr id="28" name="Shape 3">
            <a:extLst>
              <a:ext uri="{FF2B5EF4-FFF2-40B4-BE49-F238E27FC236}">
                <a16:creationId xmlns:a16="http://schemas.microsoft.com/office/drawing/2014/main" id="{C4FD9195-6B46-1059-8563-E202E7DD32B4}"/>
              </a:ext>
            </a:extLst>
          </p:cNvPr>
          <p:cNvSpPr/>
          <p:nvPr/>
        </p:nvSpPr>
        <p:spPr>
          <a:xfrm>
            <a:off x="11202521" y="241988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F48C8A47-FF3C-B40C-91AC-614A08FD0EC6}"/>
              </a:ext>
            </a:extLst>
          </p:cNvPr>
          <p:cNvSpPr/>
          <p:nvPr/>
        </p:nvSpPr>
        <p:spPr>
          <a:xfrm>
            <a:off x="11373137" y="2461561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4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A7A34028-84D2-D6F8-D6E1-805D7CDDE1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  <p:sp>
        <p:nvSpPr>
          <p:cNvPr id="17" name="Freeform 7">
            <a:extLst>
              <a:ext uri="{FF2B5EF4-FFF2-40B4-BE49-F238E27FC236}">
                <a16:creationId xmlns:a16="http://schemas.microsoft.com/office/drawing/2014/main" id="{F58B0992-599D-D508-6E45-317BAFB00398}"/>
              </a:ext>
            </a:extLst>
          </p:cNvPr>
          <p:cNvSpPr/>
          <p:nvPr/>
        </p:nvSpPr>
        <p:spPr>
          <a:xfrm>
            <a:off x="5840009" y="5738732"/>
            <a:ext cx="3439257" cy="3468715"/>
          </a:xfrm>
          <a:custGeom>
            <a:avLst/>
            <a:gdLst/>
            <a:ahLst/>
            <a:cxnLst/>
            <a:rect l="l" t="t" r="r" b="b"/>
            <a:pathLst>
              <a:path w="2736198" h="2759634">
                <a:moveTo>
                  <a:pt x="0" y="0"/>
                </a:moveTo>
                <a:lnTo>
                  <a:pt x="2736198" y="0"/>
                </a:lnTo>
                <a:lnTo>
                  <a:pt x="2736198" y="2759635"/>
                </a:lnTo>
                <a:lnTo>
                  <a:pt x="0" y="27596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29304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0">
            <a:extLst>
              <a:ext uri="{FF2B5EF4-FFF2-40B4-BE49-F238E27FC236}">
                <a16:creationId xmlns:a16="http://schemas.microsoft.com/office/drawing/2014/main" id="{F0419753-67F9-1A99-9DEE-54CAC894FCE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10" name="Shape 3">
            <a:extLst>
              <a:ext uri="{FF2B5EF4-FFF2-40B4-BE49-F238E27FC236}">
                <a16:creationId xmlns:a16="http://schemas.microsoft.com/office/drawing/2014/main" id="{47DE1C89-E595-38AF-C81B-0AB94C3EEA49}"/>
              </a:ext>
            </a:extLst>
          </p:cNvPr>
          <p:cNvSpPr/>
          <p:nvPr/>
        </p:nvSpPr>
        <p:spPr>
          <a:xfrm>
            <a:off x="2782512" y="19630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99CCBF52-CF93-9ED9-6F89-770C4541BFC0}"/>
              </a:ext>
            </a:extLst>
          </p:cNvPr>
          <p:cNvSpPr/>
          <p:nvPr/>
        </p:nvSpPr>
        <p:spPr>
          <a:xfrm>
            <a:off x="2953128" y="2004741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4881EA91-1442-13E1-DAC8-542A5206C1BD}"/>
              </a:ext>
            </a:extLst>
          </p:cNvPr>
          <p:cNvSpPr/>
          <p:nvPr/>
        </p:nvSpPr>
        <p:spPr>
          <a:xfrm>
            <a:off x="3504626" y="2039389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Sostenibilità Ambientale</a:t>
            </a:r>
            <a:endParaRPr lang="en-US" sz="2400" dirty="0"/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65A9E23B-A64F-9998-4168-6A7A80162FE6}"/>
              </a:ext>
            </a:extLst>
          </p:cNvPr>
          <p:cNvSpPr/>
          <p:nvPr/>
        </p:nvSpPr>
        <p:spPr>
          <a:xfrm>
            <a:off x="6124775" y="19630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C044918E-7BD2-F701-23C9-75A06A43F745}"/>
              </a:ext>
            </a:extLst>
          </p:cNvPr>
          <p:cNvSpPr/>
          <p:nvPr/>
        </p:nvSpPr>
        <p:spPr>
          <a:xfrm>
            <a:off x="6271936" y="2004741"/>
            <a:ext cx="2055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3A4D0B29-BF50-9E3F-5C8E-4E5D7392EE6F}"/>
              </a:ext>
            </a:extLst>
          </p:cNvPr>
          <p:cNvSpPr/>
          <p:nvPr/>
        </p:nvSpPr>
        <p:spPr>
          <a:xfrm>
            <a:off x="6846889" y="2039389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Risparmio sui Costi Energetici</a:t>
            </a:r>
            <a:endParaRPr lang="en-US" sz="2400" dirty="0"/>
          </a:p>
        </p:txBody>
      </p:sp>
      <p:sp>
        <p:nvSpPr>
          <p:cNvPr id="18" name="Shape 11">
            <a:extLst>
              <a:ext uri="{FF2B5EF4-FFF2-40B4-BE49-F238E27FC236}">
                <a16:creationId xmlns:a16="http://schemas.microsoft.com/office/drawing/2014/main" id="{1565CB65-1166-98C9-E813-7814F7F0CE98}"/>
              </a:ext>
            </a:extLst>
          </p:cNvPr>
          <p:cNvSpPr/>
          <p:nvPr/>
        </p:nvSpPr>
        <p:spPr>
          <a:xfrm>
            <a:off x="9966981" y="196306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FB51B066-FD4A-F598-1729-1E50EDCDD3C5}"/>
              </a:ext>
            </a:extLst>
          </p:cNvPr>
          <p:cNvSpPr/>
          <p:nvPr/>
        </p:nvSpPr>
        <p:spPr>
          <a:xfrm>
            <a:off x="10109261" y="2004741"/>
            <a:ext cx="21538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4E9D736F-9007-A30C-8CBB-A90B9CB0954D}"/>
              </a:ext>
            </a:extLst>
          </p:cNvPr>
          <p:cNvSpPr/>
          <p:nvPr/>
        </p:nvSpPr>
        <p:spPr>
          <a:xfrm>
            <a:off x="10689094" y="2004741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Indipendenza Energetica</a:t>
            </a:r>
            <a:endParaRPr lang="en-US" sz="2400" dirty="0"/>
          </a:p>
        </p:txBody>
      </p:sp>
      <p:sp>
        <p:nvSpPr>
          <p:cNvPr id="23" name="Text 5">
            <a:extLst>
              <a:ext uri="{FF2B5EF4-FFF2-40B4-BE49-F238E27FC236}">
                <a16:creationId xmlns:a16="http://schemas.microsoft.com/office/drawing/2014/main" id="{86B3E30A-2543-6AC3-F485-A609BDF56A7D}"/>
              </a:ext>
            </a:extLst>
          </p:cNvPr>
          <p:cNvSpPr/>
          <p:nvPr/>
        </p:nvSpPr>
        <p:spPr>
          <a:xfrm>
            <a:off x="6874689" y="4607713"/>
            <a:ext cx="3814405" cy="9556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PANNELLI FOTOVOLTAICI </a:t>
            </a:r>
            <a:endParaRPr lang="en-US" sz="2800" dirty="0"/>
          </a:p>
        </p:txBody>
      </p:sp>
      <p:sp>
        <p:nvSpPr>
          <p:cNvPr id="24" name="Text 5">
            <a:extLst>
              <a:ext uri="{FF2B5EF4-FFF2-40B4-BE49-F238E27FC236}">
                <a16:creationId xmlns:a16="http://schemas.microsoft.com/office/drawing/2014/main" id="{D706EC09-834E-72D0-C357-2515E8AC14A6}"/>
              </a:ext>
            </a:extLst>
          </p:cNvPr>
          <p:cNvSpPr/>
          <p:nvPr/>
        </p:nvSpPr>
        <p:spPr>
          <a:xfrm>
            <a:off x="7457916" y="6599937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8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INVERTER</a:t>
            </a:r>
            <a:endParaRPr lang="en-US" sz="2800" dirty="0"/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B3AFB688-F2FF-D14B-7F7D-1016410BB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69" y="3898895"/>
            <a:ext cx="2177960" cy="1750010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699B990D-1F7C-9844-1DEB-2AD3C0BC1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40" y="5892610"/>
            <a:ext cx="1975820" cy="1975820"/>
          </a:xfrm>
          <a:prstGeom prst="rect">
            <a:avLst/>
          </a:prstGeom>
        </p:spPr>
      </p:pic>
      <p:sp>
        <p:nvSpPr>
          <p:cNvPr id="34" name="Text 5">
            <a:extLst>
              <a:ext uri="{FF2B5EF4-FFF2-40B4-BE49-F238E27FC236}">
                <a16:creationId xmlns:a16="http://schemas.microsoft.com/office/drawing/2014/main" id="{AAEBED88-25B0-1A76-ADC3-FCCECC0630C3}"/>
              </a:ext>
            </a:extLst>
          </p:cNvPr>
          <p:cNvSpPr/>
          <p:nvPr/>
        </p:nvSpPr>
        <p:spPr>
          <a:xfrm>
            <a:off x="7457916" y="570898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72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+</a:t>
            </a:r>
            <a:endParaRPr lang="en-US" sz="7200" dirty="0"/>
          </a:p>
        </p:txBody>
      </p:sp>
      <p:sp>
        <p:nvSpPr>
          <p:cNvPr id="35" name="TextShape 1">
            <a:extLst>
              <a:ext uri="{FF2B5EF4-FFF2-40B4-BE49-F238E27FC236}">
                <a16:creationId xmlns:a16="http://schemas.microsoft.com/office/drawing/2014/main" id="{99CB2308-6A9A-48D8-B3A2-F4C15B01DF1F}"/>
              </a:ext>
            </a:extLst>
          </p:cNvPr>
          <p:cNvSpPr txBox="1"/>
          <p:nvPr/>
        </p:nvSpPr>
        <p:spPr>
          <a:xfrm>
            <a:off x="1700706" y="311282"/>
            <a:ext cx="11717865" cy="102185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800" b="1" strike="noStrike" spc="-1" dirty="0">
                <a:solidFill>
                  <a:srgbClr val="3E8366"/>
                </a:solidFill>
                <a:latin typeface="+mj-lt"/>
              </a:rPr>
              <a:t>Introduzione all’Energia Fotovoltaica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106136-5986-EE7D-4055-8F3EBCD29EF9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pic>
        <p:nvPicPr>
          <p:cNvPr id="5" name="Immagine 147">
            <a:extLst>
              <a:ext uri="{FF2B5EF4-FFF2-40B4-BE49-F238E27FC236}">
                <a16:creationId xmlns:a16="http://schemas.microsoft.com/office/drawing/2014/main" id="{A66CE8C0-D254-D669-F3E7-70768A4D946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95592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0">
            <a:extLst>
              <a:ext uri="{FF2B5EF4-FFF2-40B4-BE49-F238E27FC236}">
                <a16:creationId xmlns:a16="http://schemas.microsoft.com/office/drawing/2014/main" id="{595B2CB6-FCAE-DA06-0D17-AF325932EB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5" name="Text 3">
            <a:extLst>
              <a:ext uri="{FF2B5EF4-FFF2-40B4-BE49-F238E27FC236}">
                <a16:creationId xmlns:a16="http://schemas.microsoft.com/office/drawing/2014/main" id="{FB1BAA80-A2FE-17F1-1177-D82A3B4E2AD9}"/>
              </a:ext>
            </a:extLst>
          </p:cNvPr>
          <p:cNvSpPr/>
          <p:nvPr/>
        </p:nvSpPr>
        <p:spPr>
          <a:xfrm>
            <a:off x="1351964" y="3072637"/>
            <a:ext cx="5110520" cy="8064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35" dirty="0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25+ Anni</a:t>
            </a:r>
            <a:endParaRPr lang="en-US" sz="5249" dirty="0">
              <a:solidFill>
                <a:srgbClr val="3E8366"/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186C400-6A8E-FEA1-1B04-C608C7828399}"/>
              </a:ext>
            </a:extLst>
          </p:cNvPr>
          <p:cNvSpPr/>
          <p:nvPr/>
        </p:nvSpPr>
        <p:spPr>
          <a:xfrm>
            <a:off x="2518419" y="4050330"/>
            <a:ext cx="2777490" cy="4200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Lunga Durata</a:t>
            </a:r>
            <a:endParaRPr lang="en-US" sz="24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395F499-41B6-2C12-B9B5-64DCE2DBD603}"/>
              </a:ext>
            </a:extLst>
          </p:cNvPr>
          <p:cNvSpPr/>
          <p:nvPr/>
        </p:nvSpPr>
        <p:spPr>
          <a:xfrm>
            <a:off x="8307932" y="3072637"/>
            <a:ext cx="5110639" cy="8064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b="1" kern="0" spc="-35" dirty="0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Minima </a:t>
            </a:r>
            <a:r>
              <a:rPr lang="en-US" sz="5249" b="1" kern="0" spc="-35" dirty="0" err="1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Spesa</a:t>
            </a:r>
            <a:endParaRPr lang="en-US" sz="5249" dirty="0">
              <a:solidFill>
                <a:srgbClr val="3E8366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CE0482A-0566-C324-E9A4-2F8B55AF55F7}"/>
              </a:ext>
            </a:extLst>
          </p:cNvPr>
          <p:cNvSpPr/>
          <p:nvPr/>
        </p:nvSpPr>
        <p:spPr>
          <a:xfrm>
            <a:off x="8862049" y="4050330"/>
            <a:ext cx="4002405" cy="4200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kern="0" spc="-66" dirty="0">
                <a:solidFill>
                  <a:srgbClr val="272525"/>
                </a:solidFill>
                <a:ea typeface="Inter" pitchFamily="34" charset="-122"/>
                <a:cs typeface="Inter" pitchFamily="34" charset="-120"/>
              </a:rPr>
              <a:t>Minime Spese di Manutenzione</a:t>
            </a:r>
            <a:endParaRPr lang="en-US" sz="2400" dirty="0"/>
          </a:p>
        </p:txBody>
      </p:sp>
      <p:sp>
        <p:nvSpPr>
          <p:cNvPr id="12" name="TextShape 1">
            <a:extLst>
              <a:ext uri="{FF2B5EF4-FFF2-40B4-BE49-F238E27FC236}">
                <a16:creationId xmlns:a16="http://schemas.microsoft.com/office/drawing/2014/main" id="{5C188C80-F58B-55C7-DC4C-420046E63BEC}"/>
              </a:ext>
            </a:extLst>
          </p:cNvPr>
          <p:cNvSpPr txBox="1"/>
          <p:nvPr/>
        </p:nvSpPr>
        <p:spPr>
          <a:xfrm>
            <a:off x="1700706" y="311282"/>
            <a:ext cx="11717865" cy="102185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800" b="1" strike="noStrike" spc="-1" dirty="0">
                <a:solidFill>
                  <a:srgbClr val="3E8366"/>
                </a:solidFill>
                <a:latin typeface="+mj-lt"/>
              </a:rPr>
              <a:t>Manutenzione e Durata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2C5D592-25E5-9D1B-780D-A908EE344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21" y="4913494"/>
            <a:ext cx="2082885" cy="237068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989395B-D068-AF33-4542-96409B6399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54" y="4757199"/>
            <a:ext cx="2961993" cy="2961993"/>
          </a:xfrm>
          <a:prstGeom prst="rect">
            <a:avLst/>
          </a:prstGeom>
        </p:spPr>
      </p:pic>
      <p:pic>
        <p:nvPicPr>
          <p:cNvPr id="2" name="Immagine 147">
            <a:extLst>
              <a:ext uri="{FF2B5EF4-FFF2-40B4-BE49-F238E27FC236}">
                <a16:creationId xmlns:a16="http://schemas.microsoft.com/office/drawing/2014/main" id="{680F0FA9-4EB0-B840-A58F-0F0E018FD31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9EBCAB-A5FC-39B9-2D95-82AE8DC3BB30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</p:spTree>
    <p:extLst>
      <p:ext uri="{BB962C8B-B14F-4D97-AF65-F5344CB8AC3E}">
        <p14:creationId xmlns:p14="http://schemas.microsoft.com/office/powerpoint/2010/main" val="189539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30">
            <a:extLst>
              <a:ext uri="{FF2B5EF4-FFF2-40B4-BE49-F238E27FC236}">
                <a16:creationId xmlns:a16="http://schemas.microsoft.com/office/drawing/2014/main" id="{1E666B3F-A90E-E394-077B-363EDBF1AFC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82055B-4F7A-4DDC-297B-7EEB21811868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1BCADAF-99CB-B2AF-6CA3-4B7E9AA8696B}"/>
              </a:ext>
            </a:extLst>
          </p:cNvPr>
          <p:cNvSpPr/>
          <p:nvPr/>
        </p:nvSpPr>
        <p:spPr>
          <a:xfrm>
            <a:off x="9092855" y="2447140"/>
            <a:ext cx="5114449" cy="639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34"/>
              </a:lnSpc>
              <a:buNone/>
            </a:pPr>
            <a:r>
              <a:rPr lang="en-US" sz="4027" b="1" kern="0" spc="-121" dirty="0" err="1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Detrazione</a:t>
            </a:r>
            <a:r>
              <a:rPr lang="en-US" sz="4027" b="1" kern="0" spc="-121" dirty="0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 </a:t>
            </a:r>
            <a:r>
              <a:rPr lang="en-US" sz="4027" b="1" kern="0" spc="-121" dirty="0" err="1">
                <a:solidFill>
                  <a:srgbClr val="3E8366"/>
                </a:solidFill>
                <a:ea typeface="Inter" pitchFamily="34" charset="-122"/>
                <a:cs typeface="Inter" pitchFamily="34" charset="-120"/>
              </a:rPr>
              <a:t>Fiscale</a:t>
            </a:r>
            <a:endParaRPr lang="en-US" sz="4027" dirty="0">
              <a:solidFill>
                <a:srgbClr val="3E8366"/>
              </a:solidFill>
            </a:endParaRPr>
          </a:p>
        </p:txBody>
      </p:sp>
      <p:sp>
        <p:nvSpPr>
          <p:cNvPr id="19" name="TextShape 1">
            <a:extLst>
              <a:ext uri="{FF2B5EF4-FFF2-40B4-BE49-F238E27FC236}">
                <a16:creationId xmlns:a16="http://schemas.microsoft.com/office/drawing/2014/main" id="{4999728F-E903-DF4E-0C68-2ED5A34C04E0}"/>
              </a:ext>
            </a:extLst>
          </p:cNvPr>
          <p:cNvSpPr txBox="1"/>
          <p:nvPr/>
        </p:nvSpPr>
        <p:spPr>
          <a:xfrm>
            <a:off x="1700706" y="311282"/>
            <a:ext cx="11717865" cy="102185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800" b="1" spc="-1" dirty="0">
                <a:solidFill>
                  <a:srgbClr val="3E8366"/>
                </a:solidFill>
                <a:latin typeface="+mj-lt"/>
              </a:rPr>
              <a:t>Contributi economici</a:t>
            </a:r>
            <a:endParaRPr lang="it-IT" sz="4800" b="1" strike="noStrike" spc="-1" dirty="0">
              <a:solidFill>
                <a:srgbClr val="3E8366"/>
              </a:solidFill>
              <a:latin typeface="+mj-lt"/>
            </a:endParaRP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CDA11C2A-F626-0933-4299-8D5105E38F28}"/>
              </a:ext>
            </a:extLst>
          </p:cNvPr>
          <p:cNvSpPr/>
          <p:nvPr/>
        </p:nvSpPr>
        <p:spPr>
          <a:xfrm>
            <a:off x="1026346" y="2409404"/>
            <a:ext cx="6503731" cy="699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34"/>
              </a:lnSpc>
              <a:buNone/>
            </a:pPr>
            <a:r>
              <a:rPr lang="en-US" sz="4027" b="1" kern="0" spc="-121" dirty="0" err="1">
                <a:solidFill>
                  <a:srgbClr val="3E8366"/>
                </a:solidFill>
                <a:ea typeface="Inter" pitchFamily="34" charset="-122"/>
              </a:rPr>
              <a:t>Contributo</a:t>
            </a:r>
            <a:r>
              <a:rPr lang="en-US" sz="4027" b="1" kern="0" spc="-121" dirty="0">
                <a:solidFill>
                  <a:srgbClr val="3E8366"/>
                </a:solidFill>
                <a:ea typeface="Inter" pitchFamily="34" charset="-122"/>
              </a:rPr>
              <a:t> in </a:t>
            </a:r>
            <a:r>
              <a:rPr lang="en-US" sz="4027" b="1" kern="0" spc="-121" dirty="0" err="1">
                <a:solidFill>
                  <a:srgbClr val="3E8366"/>
                </a:solidFill>
                <a:ea typeface="Inter" pitchFamily="34" charset="-122"/>
              </a:rPr>
              <a:t>conto</a:t>
            </a:r>
            <a:r>
              <a:rPr lang="en-US" sz="4027" b="1" kern="0" spc="-121" dirty="0">
                <a:solidFill>
                  <a:srgbClr val="3E8366"/>
                </a:solidFill>
                <a:ea typeface="Inter" pitchFamily="34" charset="-122"/>
              </a:rPr>
              <a:t> </a:t>
            </a:r>
            <a:r>
              <a:rPr lang="en-US" sz="4027" b="1" kern="0" spc="-121" dirty="0" err="1">
                <a:solidFill>
                  <a:srgbClr val="3E8366"/>
                </a:solidFill>
                <a:ea typeface="Inter" pitchFamily="34" charset="-122"/>
              </a:rPr>
              <a:t>capitale</a:t>
            </a:r>
            <a:endParaRPr lang="en-US" sz="4027" dirty="0">
              <a:solidFill>
                <a:srgbClr val="3E8366"/>
              </a:solidFill>
            </a:endParaRP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A9582586-F113-F50C-8CC3-22091E49C871}"/>
              </a:ext>
            </a:extLst>
          </p:cNvPr>
          <p:cNvSpPr/>
          <p:nvPr/>
        </p:nvSpPr>
        <p:spPr>
          <a:xfrm>
            <a:off x="1971692" y="3535980"/>
            <a:ext cx="4606281" cy="1163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400" b="1" dirty="0" err="1"/>
              <a:t>Contributo</a:t>
            </a:r>
            <a:r>
              <a:rPr lang="en-US" sz="2400" b="1" dirty="0"/>
              <a:t> a </a:t>
            </a:r>
            <a:r>
              <a:rPr lang="en-US" sz="2400" b="1" dirty="0" err="1"/>
              <a:t>fondo</a:t>
            </a:r>
            <a:r>
              <a:rPr lang="en-US" sz="2400" b="1" dirty="0"/>
              <a:t> </a:t>
            </a:r>
            <a:r>
              <a:rPr lang="en-US" sz="2400" b="1" dirty="0" err="1"/>
              <a:t>perduto</a:t>
            </a:r>
            <a:endParaRPr lang="en-US" sz="2400" b="1" dirty="0"/>
          </a:p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/>
              <a:t>per </a:t>
            </a:r>
            <a:r>
              <a:rPr lang="en-US" sz="2400" b="1" dirty="0" err="1"/>
              <a:t>gli</a:t>
            </a:r>
            <a:r>
              <a:rPr lang="en-US" sz="2400" b="1" dirty="0"/>
              <a:t> </a:t>
            </a:r>
            <a:r>
              <a:rPr lang="en-US" sz="2400" b="1" dirty="0" err="1"/>
              <a:t>impianti</a:t>
            </a:r>
            <a:r>
              <a:rPr lang="en-US" sz="2400" b="1" dirty="0"/>
              <a:t> </a:t>
            </a:r>
            <a:r>
              <a:rPr lang="en-US" sz="2400" b="1" dirty="0" err="1"/>
              <a:t>realizzati</a:t>
            </a:r>
            <a:r>
              <a:rPr lang="en-US" sz="2400" b="1" dirty="0"/>
              <a:t> 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 err="1"/>
              <a:t>nei</a:t>
            </a:r>
            <a:r>
              <a:rPr lang="en-US" sz="2400" b="1" dirty="0"/>
              <a:t> </a:t>
            </a:r>
            <a:r>
              <a:rPr lang="en-US" sz="2400" b="1" dirty="0" err="1"/>
              <a:t>comuni</a:t>
            </a:r>
            <a:r>
              <a:rPr lang="en-US" sz="2400" b="1" dirty="0"/>
              <a:t> </a:t>
            </a:r>
            <a:r>
              <a:rPr lang="en-US" sz="2400" b="1" dirty="0" err="1"/>
              <a:t>fino</a:t>
            </a:r>
            <a:r>
              <a:rPr lang="en-US" sz="2400" b="1" dirty="0"/>
              <a:t> a 50˙000 </a:t>
            </a:r>
            <a:r>
              <a:rPr lang="en-US" sz="2400" b="1" dirty="0" err="1"/>
              <a:t>abitanti</a:t>
            </a:r>
            <a:r>
              <a:rPr lang="en-US" sz="2400" b="1" dirty="0"/>
              <a:t> </a:t>
            </a:r>
          </a:p>
        </p:txBody>
      </p:sp>
      <p:sp>
        <p:nvSpPr>
          <p:cNvPr id="23" name="Text 7">
            <a:extLst>
              <a:ext uri="{FF2B5EF4-FFF2-40B4-BE49-F238E27FC236}">
                <a16:creationId xmlns:a16="http://schemas.microsoft.com/office/drawing/2014/main" id="{3F8CF6FF-1A8A-3B15-363F-406AB948ECEC}"/>
              </a:ext>
            </a:extLst>
          </p:cNvPr>
          <p:cNvSpPr/>
          <p:nvPr/>
        </p:nvSpPr>
        <p:spPr>
          <a:xfrm>
            <a:off x="9259553" y="3535980"/>
            <a:ext cx="4002405" cy="14405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 err="1"/>
              <a:t>Detrazione</a:t>
            </a:r>
            <a:r>
              <a:rPr lang="en-US" sz="2400" b="1" dirty="0"/>
              <a:t> </a:t>
            </a:r>
            <a:r>
              <a:rPr lang="en-US" sz="2400" b="1" dirty="0" err="1"/>
              <a:t>tramite</a:t>
            </a:r>
            <a:r>
              <a:rPr lang="en-US" sz="2400" b="1" dirty="0"/>
              <a:t> 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/>
              <a:t>Bonus </a:t>
            </a:r>
            <a:r>
              <a:rPr lang="en-US" sz="2400" b="1" dirty="0" err="1"/>
              <a:t>Ristrutturazione</a:t>
            </a:r>
            <a:r>
              <a:rPr lang="en-US" sz="2400" b="1" dirty="0"/>
              <a:t> </a:t>
            </a:r>
            <a:r>
              <a:rPr lang="en-US" sz="2400" b="1" dirty="0" err="1"/>
              <a:t>Edilizia</a:t>
            </a:r>
            <a:endParaRPr lang="en-US" sz="2400" b="1" dirty="0"/>
          </a:p>
        </p:txBody>
      </p:sp>
      <p:sp>
        <p:nvSpPr>
          <p:cNvPr id="24" name="Text 4">
            <a:extLst>
              <a:ext uri="{FF2B5EF4-FFF2-40B4-BE49-F238E27FC236}">
                <a16:creationId xmlns:a16="http://schemas.microsoft.com/office/drawing/2014/main" id="{70F79863-80E9-FF84-894C-F2FF33BE10D4}"/>
              </a:ext>
            </a:extLst>
          </p:cNvPr>
          <p:cNvSpPr/>
          <p:nvPr/>
        </p:nvSpPr>
        <p:spPr>
          <a:xfrm>
            <a:off x="1971691" y="5631488"/>
            <a:ext cx="4606281" cy="27512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400" b="1" dirty="0" err="1"/>
              <a:t>Massimali</a:t>
            </a:r>
            <a:r>
              <a:rPr lang="en-US" sz="2400" b="1" dirty="0"/>
              <a:t> di </a:t>
            </a:r>
            <a:r>
              <a:rPr lang="en-US" sz="2400" b="1" dirty="0" err="1"/>
              <a:t>spesa</a:t>
            </a:r>
            <a:endParaRPr lang="en-US" sz="2400" b="1" dirty="0"/>
          </a:p>
          <a:p>
            <a:pPr algn="ctr">
              <a:lnSpc>
                <a:spcPts val="2734"/>
              </a:lnSpc>
            </a:pPr>
            <a:endParaRPr lang="en-US" sz="2400" dirty="0"/>
          </a:p>
          <a:p>
            <a:pPr algn="ctr">
              <a:lnSpc>
                <a:spcPts val="2734"/>
              </a:lnSpc>
            </a:pPr>
            <a:r>
              <a:rPr lang="en-US" sz="2400" dirty="0"/>
              <a:t>P ≤ 20 kW                    1˙500 €/kw</a:t>
            </a:r>
          </a:p>
          <a:p>
            <a:pPr algn="ctr">
              <a:lnSpc>
                <a:spcPts val="2734"/>
              </a:lnSpc>
            </a:pPr>
            <a:r>
              <a:rPr lang="en-US" sz="2400" dirty="0"/>
              <a:t>20 &lt; P ≤ 200 kW           1˙200 €/kW</a:t>
            </a:r>
          </a:p>
          <a:p>
            <a:pPr algn="ctr">
              <a:lnSpc>
                <a:spcPts val="2734"/>
              </a:lnSpc>
            </a:pPr>
            <a:r>
              <a:rPr lang="en-US" sz="2400" dirty="0"/>
              <a:t>200 &lt; P ≤ 600 kW         1˙100 €/kW</a:t>
            </a:r>
          </a:p>
          <a:p>
            <a:pPr algn="ctr">
              <a:lnSpc>
                <a:spcPts val="2734"/>
              </a:lnSpc>
            </a:pPr>
            <a:r>
              <a:rPr lang="en-US" sz="2400" dirty="0"/>
              <a:t>600 &lt; P ≤ 1˙000 kW       1˙050 €/kW</a:t>
            </a:r>
          </a:p>
          <a:p>
            <a:pPr algn="ctr">
              <a:lnSpc>
                <a:spcPts val="2734"/>
              </a:lnSpc>
            </a:pPr>
            <a:endParaRPr lang="en-US" sz="2400" dirty="0"/>
          </a:p>
          <a:p>
            <a:pPr algn="ctr">
              <a:lnSpc>
                <a:spcPts val="2734"/>
              </a:lnSpc>
            </a:pPr>
            <a:endParaRPr lang="en-US" sz="2400" dirty="0"/>
          </a:p>
          <a:p>
            <a:pPr algn="ctr">
              <a:lnSpc>
                <a:spcPts val="2734"/>
              </a:lnSpc>
            </a:pPr>
            <a:endParaRPr lang="en-US" sz="2400" dirty="0"/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D2873FCB-CE4E-703D-7719-657E17AAB1C3}"/>
              </a:ext>
            </a:extLst>
          </p:cNvPr>
          <p:cNvSpPr/>
          <p:nvPr/>
        </p:nvSpPr>
        <p:spPr>
          <a:xfrm>
            <a:off x="1971691" y="4986513"/>
            <a:ext cx="4606281" cy="4485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400" b="1" dirty="0" err="1"/>
              <a:t>Fino</a:t>
            </a:r>
            <a:r>
              <a:rPr lang="en-US" sz="2400" b="1" dirty="0"/>
              <a:t> al 40% </a:t>
            </a:r>
            <a:r>
              <a:rPr lang="en-US" sz="2400" b="1" dirty="0" err="1"/>
              <a:t>delle</a:t>
            </a:r>
            <a:r>
              <a:rPr lang="en-US" sz="2400" b="1" dirty="0"/>
              <a:t> </a:t>
            </a:r>
            <a:r>
              <a:rPr lang="en-US" sz="2400" b="1" dirty="0" err="1"/>
              <a:t>spese</a:t>
            </a:r>
            <a:endParaRPr lang="en-US" sz="2400" b="1" dirty="0"/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6D7B6778-60D9-FA92-AA68-1333149933B9}"/>
              </a:ext>
            </a:extLst>
          </p:cNvPr>
          <p:cNvSpPr/>
          <p:nvPr/>
        </p:nvSpPr>
        <p:spPr>
          <a:xfrm>
            <a:off x="9259554" y="4889610"/>
            <a:ext cx="4002405" cy="4200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 err="1"/>
              <a:t>Recupero</a:t>
            </a:r>
            <a:r>
              <a:rPr lang="en-US" sz="2400" b="1" dirty="0"/>
              <a:t> del 50% in 10 anni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en-US" sz="2400" b="1" dirty="0" err="1"/>
              <a:t>dalle</a:t>
            </a:r>
            <a:r>
              <a:rPr lang="en-US" sz="2400" b="1" dirty="0"/>
              <a:t> </a:t>
            </a:r>
            <a:r>
              <a:rPr lang="en-US" sz="2400" b="1" dirty="0" err="1"/>
              <a:t>imposte</a:t>
            </a:r>
            <a:endParaRPr lang="en-US" sz="2400" b="1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8C9BC234-8D6A-1000-0A26-4FA1B55532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30587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0">
            <a:extLst>
              <a:ext uri="{FF2B5EF4-FFF2-40B4-BE49-F238E27FC236}">
                <a16:creationId xmlns:a16="http://schemas.microsoft.com/office/drawing/2014/main" id="{0BD02C16-0093-C3A0-07FB-B9BD91BD28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1B7E65-85DC-2177-A296-B95F617595B4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0966E0A5-6099-48E7-0EEF-9352AEEA9E23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1: Appartamento in condominio</a:t>
            </a: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8" name="TextShape 6">
            <a:extLst>
              <a:ext uri="{FF2B5EF4-FFF2-40B4-BE49-F238E27FC236}">
                <a16:creationId xmlns:a16="http://schemas.microsoft.com/office/drawing/2014/main" id="{454845AD-9705-8DDC-B2D8-F21B66F18C3C}"/>
              </a:ext>
            </a:extLst>
          </p:cNvPr>
          <p:cNvSpPr txBox="1"/>
          <p:nvPr/>
        </p:nvSpPr>
        <p:spPr>
          <a:xfrm>
            <a:off x="7037090" y="2301792"/>
            <a:ext cx="6309977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Potenza consigliata: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[3 kW] </a:t>
            </a:r>
            <a:endParaRPr lang="it-IT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stimato: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[1˙800 €/kW]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totale: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[5˙400 €]</a:t>
            </a:r>
          </a:p>
          <a:p>
            <a:pPr marL="457200" indent="-457200">
              <a:buFont typeface="+mj-lt"/>
              <a:buAutoNum type="arabicPeriod"/>
            </a:pPr>
            <a:endParaRPr lang="it-IT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17" name="TextShape 6">
            <a:extLst>
              <a:ext uri="{FF2B5EF4-FFF2-40B4-BE49-F238E27FC236}">
                <a16:creationId xmlns:a16="http://schemas.microsoft.com/office/drawing/2014/main" id="{F2D5B80A-0F5D-9A85-A9A6-3639050DBC04}"/>
              </a:ext>
            </a:extLst>
          </p:cNvPr>
          <p:cNvSpPr txBox="1"/>
          <p:nvPr/>
        </p:nvSpPr>
        <p:spPr>
          <a:xfrm>
            <a:off x="4938624" y="5421844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Contributo a fondo perduto - 40% (fino a 1˙500 €/kW) = 1˙800 €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3˙600 €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sp>
        <p:nvSpPr>
          <p:cNvPr id="18" name="TextShape 6">
            <a:extLst>
              <a:ext uri="{FF2B5EF4-FFF2-40B4-BE49-F238E27FC236}">
                <a16:creationId xmlns:a16="http://schemas.microsoft.com/office/drawing/2014/main" id="{F520B145-7763-424A-693D-6C1560176204}"/>
              </a:ext>
            </a:extLst>
          </p:cNvPr>
          <p:cNvSpPr txBox="1"/>
          <p:nvPr/>
        </p:nvSpPr>
        <p:spPr>
          <a:xfrm>
            <a:off x="10745762" y="5345906"/>
            <a:ext cx="4436533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Detrazione fiscale -50% = 2˙700 € (270 €/anno)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2˙700 €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E919DCE-3F40-4F91-55F9-FA10916325D4}"/>
              </a:ext>
            </a:extLst>
          </p:cNvPr>
          <p:cNvCxnSpPr>
            <a:stCxn id="8" idx="2"/>
            <a:endCxn id="17" idx="0"/>
          </p:cNvCxnSpPr>
          <p:nvPr/>
        </p:nvCxnSpPr>
        <p:spPr>
          <a:xfrm flipH="1">
            <a:off x="7156891" y="3947500"/>
            <a:ext cx="3035188" cy="1474344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2C21A770-E8C4-210F-5062-3768873C92BB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10192079" y="3947500"/>
            <a:ext cx="2771950" cy="139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3">
            <a:extLst>
              <a:ext uri="{FF2B5EF4-FFF2-40B4-BE49-F238E27FC236}">
                <a16:creationId xmlns:a16="http://schemas.microsoft.com/office/drawing/2014/main" id="{82484F04-6793-04EF-484C-6721B72271CF}"/>
              </a:ext>
            </a:extLst>
          </p:cNvPr>
          <p:cNvSpPr/>
          <p:nvPr/>
        </p:nvSpPr>
        <p:spPr>
          <a:xfrm>
            <a:off x="4212309" y="54575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C78F0A9E-AADC-EAF0-AAED-35DBC90AB44A}"/>
              </a:ext>
            </a:extLst>
          </p:cNvPr>
          <p:cNvSpPr/>
          <p:nvPr/>
        </p:nvSpPr>
        <p:spPr>
          <a:xfrm>
            <a:off x="4382925" y="549918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9" name="Shape 3">
            <a:extLst>
              <a:ext uri="{FF2B5EF4-FFF2-40B4-BE49-F238E27FC236}">
                <a16:creationId xmlns:a16="http://schemas.microsoft.com/office/drawing/2014/main" id="{B4DBB25A-EA67-8570-26BD-0796056D5200}"/>
              </a:ext>
            </a:extLst>
          </p:cNvPr>
          <p:cNvSpPr/>
          <p:nvPr/>
        </p:nvSpPr>
        <p:spPr>
          <a:xfrm>
            <a:off x="10021463" y="54511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85EA93A1-C463-EFF8-7077-DE8B5FE0F3D9}"/>
              </a:ext>
            </a:extLst>
          </p:cNvPr>
          <p:cNvSpPr/>
          <p:nvPr/>
        </p:nvSpPr>
        <p:spPr>
          <a:xfrm>
            <a:off x="10192079" y="549286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D0E9BD60-BDEB-60FC-6698-1ED11FA3B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0" y="1421833"/>
            <a:ext cx="3810245" cy="3810245"/>
          </a:xfrm>
          <a:prstGeom prst="rect">
            <a:avLst/>
          </a:prstGeom>
        </p:spPr>
      </p:pic>
      <p:pic>
        <p:nvPicPr>
          <p:cNvPr id="2" name="Immagine 147">
            <a:extLst>
              <a:ext uri="{FF2B5EF4-FFF2-40B4-BE49-F238E27FC236}">
                <a16:creationId xmlns:a16="http://schemas.microsoft.com/office/drawing/2014/main" id="{DA13D15C-A309-5A6F-53E9-F3F6DF9488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88015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0">
            <a:extLst>
              <a:ext uri="{FF2B5EF4-FFF2-40B4-BE49-F238E27FC236}">
                <a16:creationId xmlns:a16="http://schemas.microsoft.com/office/drawing/2014/main" id="{1809FD72-5A81-34CF-AC78-6E7E10ED35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00F207-C7D5-AF33-FA82-97A0E5690225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5E31A805-D112-A0C3-7299-211BA032E816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1: Appartamento in condominio</a:t>
            </a: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7" name="TextShape 6">
            <a:extLst>
              <a:ext uri="{FF2B5EF4-FFF2-40B4-BE49-F238E27FC236}">
                <a16:creationId xmlns:a16="http://schemas.microsoft.com/office/drawing/2014/main" id="{D1F87FD2-5563-06C1-EE77-FBA060609F2B}"/>
              </a:ext>
            </a:extLst>
          </p:cNvPr>
          <p:cNvSpPr txBox="1"/>
          <p:nvPr/>
        </p:nvSpPr>
        <p:spPr>
          <a:xfrm>
            <a:off x="5644019" y="1470587"/>
            <a:ext cx="3831235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CONSUMI STIMATI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3˙300 kWh/anno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0,30 €/kWh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990 €/anno</a:t>
            </a:r>
          </a:p>
        </p:txBody>
      </p:sp>
      <p:sp>
        <p:nvSpPr>
          <p:cNvPr id="8" name="TextShape 6">
            <a:extLst>
              <a:ext uri="{FF2B5EF4-FFF2-40B4-BE49-F238E27FC236}">
                <a16:creationId xmlns:a16="http://schemas.microsoft.com/office/drawing/2014/main" id="{EB5AE8B7-3DBF-0F2E-AD34-4483B5755B61}"/>
              </a:ext>
            </a:extLst>
          </p:cNvPr>
          <p:cNvSpPr txBox="1"/>
          <p:nvPr/>
        </p:nvSpPr>
        <p:spPr>
          <a:xfrm>
            <a:off x="3075051" y="3504249"/>
            <a:ext cx="8969170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AUTOCONSUMO – VENDITA ENERGIA PRODOTTA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3˙300 kWh produzione di energia annua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1˙650 kWh </a:t>
            </a:r>
            <a:r>
              <a:rPr lang="it-IT" sz="2400" spc="-1" dirty="0" err="1">
                <a:latin typeface="Arial"/>
              </a:rPr>
              <a:t>autoconsumati</a:t>
            </a:r>
            <a:r>
              <a:rPr lang="it-IT" sz="2400" spc="-1" dirty="0">
                <a:latin typeface="Arial"/>
              </a:rPr>
              <a:t> </a:t>
            </a:r>
            <a:r>
              <a:rPr lang="it-IT" sz="2400" i="1" spc="-1" dirty="0">
                <a:latin typeface="Arial"/>
              </a:rPr>
              <a:t>(= 50% della produzione)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1˙650 kWh immessi in rete </a:t>
            </a:r>
            <a:r>
              <a:rPr lang="it-IT" sz="2400" i="1" spc="-1" dirty="0">
                <a:latin typeface="Arial"/>
              </a:rPr>
              <a:t>(venduti a 0,06€/kWh)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spc="-1" dirty="0">
              <a:latin typeface="Arial"/>
            </a:endParaRPr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2CBC90AC-0B89-A1E4-C43F-04A11A8FC92D}"/>
              </a:ext>
            </a:extLst>
          </p:cNvPr>
          <p:cNvSpPr txBox="1"/>
          <p:nvPr/>
        </p:nvSpPr>
        <p:spPr>
          <a:xfrm>
            <a:off x="4203088" y="5537911"/>
            <a:ext cx="6713096" cy="1133420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RISPARMIO ANNUO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+ 495 €/anno </a:t>
            </a:r>
            <a:r>
              <a:rPr lang="it-IT" sz="2400" spc="-1" dirty="0">
                <a:latin typeface="Arial"/>
                <a:sym typeface="Wingdings" pitchFamily="2" charset="2"/>
              </a:rPr>
              <a:t> risparmio da autoconsumo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  <a:sym typeface="Wingdings" pitchFamily="2" charset="2"/>
              </a:rPr>
              <a:t>+ 99 €/anno  energia venduta</a:t>
            </a:r>
          </a:p>
        </p:txBody>
      </p:sp>
      <p:sp>
        <p:nvSpPr>
          <p:cNvPr id="10" name="TextShape 6">
            <a:extLst>
              <a:ext uri="{FF2B5EF4-FFF2-40B4-BE49-F238E27FC236}">
                <a16:creationId xmlns:a16="http://schemas.microsoft.com/office/drawing/2014/main" id="{A3E3A99B-B13F-C149-0EBB-0D20BCA7AFA2}"/>
              </a:ext>
            </a:extLst>
          </p:cNvPr>
          <p:cNvSpPr txBox="1"/>
          <p:nvPr/>
        </p:nvSpPr>
        <p:spPr>
          <a:xfrm>
            <a:off x="3174900" y="7705486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 abitanti</a:t>
            </a:r>
          </a:p>
          <a:p>
            <a:r>
              <a:rPr lang="it-IT" sz="2400" spc="-1" dirty="0">
                <a:latin typeface="Arial"/>
              </a:rPr>
              <a:t>ROI: 6 anni</a:t>
            </a:r>
            <a:endParaRPr lang="it-IT" sz="2400" b="0" strike="noStrike" spc="-1" dirty="0">
              <a:latin typeface="Arial"/>
            </a:endParaRPr>
          </a:p>
        </p:txBody>
      </p:sp>
      <p:sp>
        <p:nvSpPr>
          <p:cNvPr id="11" name="TextShape 6">
            <a:extLst>
              <a:ext uri="{FF2B5EF4-FFF2-40B4-BE49-F238E27FC236}">
                <a16:creationId xmlns:a16="http://schemas.microsoft.com/office/drawing/2014/main" id="{28B684F1-7B4C-4E02-9A06-733F6F45CE11}"/>
              </a:ext>
            </a:extLst>
          </p:cNvPr>
          <p:cNvSpPr txBox="1"/>
          <p:nvPr/>
        </p:nvSpPr>
        <p:spPr>
          <a:xfrm>
            <a:off x="9232008" y="7734836"/>
            <a:ext cx="3666556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r>
              <a:rPr lang="it-IT" sz="2400" b="0" strike="noStrike" spc="-1" dirty="0">
                <a:latin typeface="Arial"/>
              </a:rPr>
              <a:t>ROI: 4.5 anni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602B734-FAED-A78F-44E9-7AB5BBF27426}"/>
              </a:ext>
            </a:extLst>
          </p:cNvPr>
          <p:cNvCxnSpPr>
            <a:cxnSpLocks/>
          </p:cNvCxnSpPr>
          <p:nvPr/>
        </p:nvCxnSpPr>
        <p:spPr>
          <a:xfrm flipH="1">
            <a:off x="5151978" y="6830987"/>
            <a:ext cx="2407658" cy="893691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A7D05C4-FD68-5D0C-AA63-3F91E6AE8879}"/>
              </a:ext>
            </a:extLst>
          </p:cNvPr>
          <p:cNvCxnSpPr>
            <a:cxnSpLocks/>
          </p:cNvCxnSpPr>
          <p:nvPr/>
        </p:nvCxnSpPr>
        <p:spPr>
          <a:xfrm>
            <a:off x="7559636" y="6830987"/>
            <a:ext cx="2084696" cy="850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3">
            <a:extLst>
              <a:ext uri="{FF2B5EF4-FFF2-40B4-BE49-F238E27FC236}">
                <a16:creationId xmlns:a16="http://schemas.microsoft.com/office/drawing/2014/main" id="{A6BFD361-9F1E-EC4C-DDAE-9740358A5AE9}"/>
              </a:ext>
            </a:extLst>
          </p:cNvPr>
          <p:cNvSpPr/>
          <p:nvPr/>
        </p:nvSpPr>
        <p:spPr>
          <a:xfrm>
            <a:off x="3075051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95F5AEB2-1E98-FA34-334B-5DDC322D2F97}"/>
              </a:ext>
            </a:extLst>
          </p:cNvPr>
          <p:cNvSpPr/>
          <p:nvPr/>
        </p:nvSpPr>
        <p:spPr>
          <a:xfrm>
            <a:off x="3245667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6" name="Shape 3">
            <a:extLst>
              <a:ext uri="{FF2B5EF4-FFF2-40B4-BE49-F238E27FC236}">
                <a16:creationId xmlns:a16="http://schemas.microsoft.com/office/drawing/2014/main" id="{295BD473-F9D3-B23A-370F-503460A51656}"/>
              </a:ext>
            </a:extLst>
          </p:cNvPr>
          <p:cNvSpPr/>
          <p:nvPr/>
        </p:nvSpPr>
        <p:spPr>
          <a:xfrm>
            <a:off x="8732066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8BFFE7AB-B1BE-EC94-E032-89F73BFF85EF}"/>
              </a:ext>
            </a:extLst>
          </p:cNvPr>
          <p:cNvSpPr/>
          <p:nvPr/>
        </p:nvSpPr>
        <p:spPr>
          <a:xfrm>
            <a:off x="8902682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35AB7DC2-CF2A-4273-2E8D-D30D766EFE0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324539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0">
            <a:extLst>
              <a:ext uri="{FF2B5EF4-FFF2-40B4-BE49-F238E27FC236}">
                <a16:creationId xmlns:a16="http://schemas.microsoft.com/office/drawing/2014/main" id="{2BF684E5-927A-661B-62CA-8F42B90AE7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209826-3B53-595F-2925-71892B6A7AF0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21" name="TextShape 1">
            <a:extLst>
              <a:ext uri="{FF2B5EF4-FFF2-40B4-BE49-F238E27FC236}">
                <a16:creationId xmlns:a16="http://schemas.microsoft.com/office/drawing/2014/main" id="{2AA3B63A-3CF2-0D35-11CE-38B3C1C8CF13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2: Casa singola con giardino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AD8F727-8699-9B11-22E4-3428FD52E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6" y="1706804"/>
            <a:ext cx="3928120" cy="3928120"/>
          </a:xfrm>
          <a:prstGeom prst="rect">
            <a:avLst/>
          </a:prstGeom>
        </p:spPr>
      </p:pic>
      <p:sp>
        <p:nvSpPr>
          <p:cNvPr id="11" name="TextShape 6">
            <a:extLst>
              <a:ext uri="{FF2B5EF4-FFF2-40B4-BE49-F238E27FC236}">
                <a16:creationId xmlns:a16="http://schemas.microsoft.com/office/drawing/2014/main" id="{70C2BAFD-51F4-1939-4FBC-1383634A7070}"/>
              </a:ext>
            </a:extLst>
          </p:cNvPr>
          <p:cNvSpPr txBox="1"/>
          <p:nvPr/>
        </p:nvSpPr>
        <p:spPr>
          <a:xfrm>
            <a:off x="7037090" y="2301792"/>
            <a:ext cx="6309977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Potenza consigliata: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[4.5 kW] </a:t>
            </a:r>
            <a:endParaRPr lang="it-IT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stimato: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[1˙550 €/kW]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totale: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[7˙000 €]</a:t>
            </a:r>
          </a:p>
          <a:p>
            <a:pPr marL="457200" indent="-457200">
              <a:buFont typeface="+mj-lt"/>
              <a:buAutoNum type="arabicPeriod"/>
            </a:pPr>
            <a:endParaRPr lang="it-IT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12" name="TextShape 6">
            <a:extLst>
              <a:ext uri="{FF2B5EF4-FFF2-40B4-BE49-F238E27FC236}">
                <a16:creationId xmlns:a16="http://schemas.microsoft.com/office/drawing/2014/main" id="{C8053158-01EE-BF0D-4FFC-278D02334329}"/>
              </a:ext>
            </a:extLst>
          </p:cNvPr>
          <p:cNvSpPr txBox="1"/>
          <p:nvPr/>
        </p:nvSpPr>
        <p:spPr>
          <a:xfrm>
            <a:off x="4938624" y="5421844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Contributo a fondo perduto - 40% (fino a 1˙500 €/kW) = 2˙700 €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4˙300 €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sp>
        <p:nvSpPr>
          <p:cNvPr id="13" name="TextShape 6">
            <a:extLst>
              <a:ext uri="{FF2B5EF4-FFF2-40B4-BE49-F238E27FC236}">
                <a16:creationId xmlns:a16="http://schemas.microsoft.com/office/drawing/2014/main" id="{E6ED1964-9904-C865-D05B-2E6995C37D96}"/>
              </a:ext>
            </a:extLst>
          </p:cNvPr>
          <p:cNvSpPr txBox="1"/>
          <p:nvPr/>
        </p:nvSpPr>
        <p:spPr>
          <a:xfrm>
            <a:off x="10745762" y="5345906"/>
            <a:ext cx="4436533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Detrazione fiscale -50% = 3˙500 € (350 €/anno)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3˙500 €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AFD68B4-F769-75FF-7AE6-30BCA91D21DB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 flipH="1">
            <a:off x="7156891" y="3947500"/>
            <a:ext cx="3035188" cy="1474344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72DC534-48CB-C9EF-5D1B-81F94DFF3AD1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10192079" y="3947500"/>
            <a:ext cx="2771950" cy="139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3">
            <a:extLst>
              <a:ext uri="{FF2B5EF4-FFF2-40B4-BE49-F238E27FC236}">
                <a16:creationId xmlns:a16="http://schemas.microsoft.com/office/drawing/2014/main" id="{854FEB02-DC1A-6B16-BE86-05F5876AD863}"/>
              </a:ext>
            </a:extLst>
          </p:cNvPr>
          <p:cNvSpPr/>
          <p:nvPr/>
        </p:nvSpPr>
        <p:spPr>
          <a:xfrm>
            <a:off x="4212309" y="54575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6563DC2B-8104-A2DD-A707-CCF67BA143C8}"/>
              </a:ext>
            </a:extLst>
          </p:cNvPr>
          <p:cNvSpPr/>
          <p:nvPr/>
        </p:nvSpPr>
        <p:spPr>
          <a:xfrm>
            <a:off x="4382925" y="549918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8" name="Shape 3">
            <a:extLst>
              <a:ext uri="{FF2B5EF4-FFF2-40B4-BE49-F238E27FC236}">
                <a16:creationId xmlns:a16="http://schemas.microsoft.com/office/drawing/2014/main" id="{BA6C7A47-871F-6281-96A7-161A974000EE}"/>
              </a:ext>
            </a:extLst>
          </p:cNvPr>
          <p:cNvSpPr/>
          <p:nvPr/>
        </p:nvSpPr>
        <p:spPr>
          <a:xfrm>
            <a:off x="10021463" y="54511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A61A1DB1-0DA3-CAD5-DE4B-0D6D0332D883}"/>
              </a:ext>
            </a:extLst>
          </p:cNvPr>
          <p:cNvSpPr/>
          <p:nvPr/>
        </p:nvSpPr>
        <p:spPr>
          <a:xfrm>
            <a:off x="10192079" y="549286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20EE7A64-F338-CF95-397B-FFB72F4D75B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53426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0">
            <a:extLst>
              <a:ext uri="{FF2B5EF4-FFF2-40B4-BE49-F238E27FC236}">
                <a16:creationId xmlns:a16="http://schemas.microsoft.com/office/drawing/2014/main" id="{E82A4B6B-3AAF-EF53-0BB4-C3E0E5961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C75568-E246-6011-6DC5-887515B6A923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97D66DFB-E12D-0FEF-E877-630ECF422F5F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2: Casa singola con giardino</a:t>
            </a: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sp>
        <p:nvSpPr>
          <p:cNvPr id="6" name="TextShape 6">
            <a:extLst>
              <a:ext uri="{FF2B5EF4-FFF2-40B4-BE49-F238E27FC236}">
                <a16:creationId xmlns:a16="http://schemas.microsoft.com/office/drawing/2014/main" id="{D1E56EFB-35A3-8EDF-B94A-70F61FF1A1B1}"/>
              </a:ext>
            </a:extLst>
          </p:cNvPr>
          <p:cNvSpPr txBox="1"/>
          <p:nvPr/>
        </p:nvSpPr>
        <p:spPr>
          <a:xfrm>
            <a:off x="5644019" y="1470587"/>
            <a:ext cx="3831235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CONSUMI STIMATI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4˙950 kWh/anno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0,30 €/kWh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1˙485 €/anno</a:t>
            </a:r>
          </a:p>
        </p:txBody>
      </p:sp>
      <p:sp>
        <p:nvSpPr>
          <p:cNvPr id="7" name="TextShape 6">
            <a:extLst>
              <a:ext uri="{FF2B5EF4-FFF2-40B4-BE49-F238E27FC236}">
                <a16:creationId xmlns:a16="http://schemas.microsoft.com/office/drawing/2014/main" id="{8F049F8C-93EE-0C76-D191-4796EB3DC846}"/>
              </a:ext>
            </a:extLst>
          </p:cNvPr>
          <p:cNvSpPr txBox="1"/>
          <p:nvPr/>
        </p:nvSpPr>
        <p:spPr>
          <a:xfrm>
            <a:off x="3075051" y="3504249"/>
            <a:ext cx="8969170" cy="1543924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trike="noStrike" spc="-1" dirty="0">
                <a:solidFill>
                  <a:srgbClr val="3E8366"/>
                </a:solidFill>
                <a:latin typeface="Arial"/>
              </a:rPr>
              <a:t>AUTOCONSUMO – VENDITA ENERGIA PRODOTTA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4˙950 kWh produzione di energia annua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2˙475 kWh </a:t>
            </a:r>
            <a:r>
              <a:rPr lang="it-IT" sz="2400" spc="-1" dirty="0" err="1">
                <a:latin typeface="Arial"/>
              </a:rPr>
              <a:t>autoconsumati</a:t>
            </a:r>
            <a:r>
              <a:rPr lang="it-IT" sz="2400" spc="-1" dirty="0">
                <a:latin typeface="Arial"/>
              </a:rPr>
              <a:t> </a:t>
            </a:r>
            <a:r>
              <a:rPr lang="it-IT" sz="2400" i="1" spc="-1" dirty="0">
                <a:latin typeface="Arial"/>
              </a:rPr>
              <a:t>(= 50% della produzione)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2˙475 kWh immessi in rete </a:t>
            </a:r>
            <a:r>
              <a:rPr lang="it-IT" sz="2400" i="1" spc="-1" dirty="0">
                <a:latin typeface="Arial"/>
              </a:rPr>
              <a:t>(venduti a 0,06€/kWh)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spc="-1" dirty="0">
              <a:latin typeface="Arial"/>
            </a:endParaRPr>
          </a:p>
        </p:txBody>
      </p:sp>
      <p:sp>
        <p:nvSpPr>
          <p:cNvPr id="8" name="TextShape 6">
            <a:extLst>
              <a:ext uri="{FF2B5EF4-FFF2-40B4-BE49-F238E27FC236}">
                <a16:creationId xmlns:a16="http://schemas.microsoft.com/office/drawing/2014/main" id="{F30160CE-E8A0-EC4F-3407-71F4658B9273}"/>
              </a:ext>
            </a:extLst>
          </p:cNvPr>
          <p:cNvSpPr txBox="1"/>
          <p:nvPr/>
        </p:nvSpPr>
        <p:spPr>
          <a:xfrm>
            <a:off x="4203088" y="5537911"/>
            <a:ext cx="6713096" cy="1133420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algn="ctr"/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RISPARMIO ANNUO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+ 743 €/anno </a:t>
            </a:r>
            <a:r>
              <a:rPr lang="it-IT" sz="2400" spc="-1" dirty="0">
                <a:latin typeface="Arial"/>
                <a:sym typeface="Wingdings" pitchFamily="2" charset="2"/>
              </a:rPr>
              <a:t> risparmio da autoconsumo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  <a:sym typeface="Wingdings" pitchFamily="2" charset="2"/>
              </a:rPr>
              <a:t>+ 149 €/anno  energia venduta</a:t>
            </a:r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0D85FFE-D9E5-7B3B-FD0F-3294FB1A8409}"/>
              </a:ext>
            </a:extLst>
          </p:cNvPr>
          <p:cNvSpPr txBox="1"/>
          <p:nvPr/>
        </p:nvSpPr>
        <p:spPr>
          <a:xfrm>
            <a:off x="3174900" y="7705486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r>
              <a:rPr lang="it-IT" sz="2400" spc="-1" dirty="0">
                <a:latin typeface="Arial"/>
              </a:rPr>
              <a:t>ROI: 5</a:t>
            </a:r>
            <a:r>
              <a:rPr lang="it-IT" sz="2400" b="0" strike="noStrike" spc="-1" dirty="0">
                <a:latin typeface="Arial"/>
              </a:rPr>
              <a:t> anni</a:t>
            </a:r>
          </a:p>
        </p:txBody>
      </p:sp>
      <p:sp>
        <p:nvSpPr>
          <p:cNvPr id="10" name="TextShape 6">
            <a:extLst>
              <a:ext uri="{FF2B5EF4-FFF2-40B4-BE49-F238E27FC236}">
                <a16:creationId xmlns:a16="http://schemas.microsoft.com/office/drawing/2014/main" id="{4A56D07E-C1A5-7E48-05E8-87056D883BC9}"/>
              </a:ext>
            </a:extLst>
          </p:cNvPr>
          <p:cNvSpPr txBox="1"/>
          <p:nvPr/>
        </p:nvSpPr>
        <p:spPr>
          <a:xfrm>
            <a:off x="9232008" y="7734836"/>
            <a:ext cx="3666556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r>
              <a:rPr lang="it-IT" sz="2400" b="0" strike="noStrike" spc="-1" dirty="0">
                <a:latin typeface="Arial"/>
              </a:rPr>
              <a:t>ROI: 4 anni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2924201-3DC1-E0E0-60E6-3C24E94E4427}"/>
              </a:ext>
            </a:extLst>
          </p:cNvPr>
          <p:cNvCxnSpPr>
            <a:cxnSpLocks/>
          </p:cNvCxnSpPr>
          <p:nvPr/>
        </p:nvCxnSpPr>
        <p:spPr>
          <a:xfrm flipH="1">
            <a:off x="5151978" y="6830987"/>
            <a:ext cx="2407658" cy="893691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89D8F1D-1707-A3D5-A8D0-C49A1192D666}"/>
              </a:ext>
            </a:extLst>
          </p:cNvPr>
          <p:cNvCxnSpPr>
            <a:cxnSpLocks/>
          </p:cNvCxnSpPr>
          <p:nvPr/>
        </p:nvCxnSpPr>
        <p:spPr>
          <a:xfrm>
            <a:off x="7559636" y="6830987"/>
            <a:ext cx="2084696" cy="850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3">
            <a:extLst>
              <a:ext uri="{FF2B5EF4-FFF2-40B4-BE49-F238E27FC236}">
                <a16:creationId xmlns:a16="http://schemas.microsoft.com/office/drawing/2014/main" id="{5CA11446-FF64-8949-3816-A9EB4DA61822}"/>
              </a:ext>
            </a:extLst>
          </p:cNvPr>
          <p:cNvSpPr/>
          <p:nvPr/>
        </p:nvSpPr>
        <p:spPr>
          <a:xfrm>
            <a:off x="3075051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61D30C56-388E-AC30-4976-99919302FE70}"/>
              </a:ext>
            </a:extLst>
          </p:cNvPr>
          <p:cNvSpPr/>
          <p:nvPr/>
        </p:nvSpPr>
        <p:spPr>
          <a:xfrm>
            <a:off x="3245667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83BBAA50-23BE-C749-E031-74DEF5B06BAA}"/>
              </a:ext>
            </a:extLst>
          </p:cNvPr>
          <p:cNvSpPr/>
          <p:nvPr/>
        </p:nvSpPr>
        <p:spPr>
          <a:xfrm>
            <a:off x="8732066" y="773483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39D4BF91-EA5F-5D6B-7B73-4122AD60A453}"/>
              </a:ext>
            </a:extLst>
          </p:cNvPr>
          <p:cNvSpPr/>
          <p:nvPr/>
        </p:nvSpPr>
        <p:spPr>
          <a:xfrm>
            <a:off x="8902682" y="7776508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E63A01E9-A5CE-5390-EAAD-0BF6EF46F41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26474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0">
            <a:extLst>
              <a:ext uri="{FF2B5EF4-FFF2-40B4-BE49-F238E27FC236}">
                <a16:creationId xmlns:a16="http://schemas.microsoft.com/office/drawing/2014/main" id="{32FA106D-8E59-03E4-DD73-40F9CD488B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r="90"/>
          <a:stretch/>
        </p:blipFill>
        <p:spPr>
          <a:xfrm>
            <a:off x="0" y="7521480"/>
            <a:ext cx="15119350" cy="3228120"/>
          </a:xfrm>
          <a:prstGeom prst="rect">
            <a:avLst/>
          </a:prstGeom>
          <a:ln w="12600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A8E1CD-9A17-B309-3862-5583D6334DAE}"/>
              </a:ext>
            </a:extLst>
          </p:cNvPr>
          <p:cNvSpPr txBox="1"/>
          <p:nvPr/>
        </p:nvSpPr>
        <p:spPr>
          <a:xfrm>
            <a:off x="-999163" y="10291703"/>
            <a:ext cx="8177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/>
              <a:t>Presentazione a cura </a:t>
            </a:r>
            <a:r>
              <a:rPr lang="it-IT" sz="2000" b="1" i="1" dirty="0" err="1"/>
              <a:t>dell’ing</a:t>
            </a:r>
            <a:r>
              <a:rPr lang="it-IT" sz="2000" b="1" i="1" dirty="0"/>
              <a:t>. Francesco Gamba</a:t>
            </a:r>
          </a:p>
        </p:txBody>
      </p:sp>
      <p:sp>
        <p:nvSpPr>
          <p:cNvPr id="18" name="TextShape 1">
            <a:extLst>
              <a:ext uri="{FF2B5EF4-FFF2-40B4-BE49-F238E27FC236}">
                <a16:creationId xmlns:a16="http://schemas.microsoft.com/office/drawing/2014/main" id="{0EAC5ADF-9711-1A75-F4B4-54DE82995F3C}"/>
              </a:ext>
            </a:extLst>
          </p:cNvPr>
          <p:cNvSpPr txBox="1"/>
          <p:nvPr/>
        </p:nvSpPr>
        <p:spPr>
          <a:xfrm>
            <a:off x="1700706" y="380741"/>
            <a:ext cx="11717865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4400" b="1" i="0" u="none" strike="noStrike" dirty="0">
                <a:solidFill>
                  <a:srgbClr val="3E8366"/>
                </a:solidFill>
                <a:effectLst/>
              </a:rPr>
              <a:t>Abitazione 3: Casa </a:t>
            </a:r>
            <a:r>
              <a:rPr lang="it-IT" sz="4400" b="1" dirty="0">
                <a:solidFill>
                  <a:srgbClr val="3E8366"/>
                </a:solidFill>
              </a:rPr>
              <a:t>di campagna</a:t>
            </a:r>
            <a:endParaRPr lang="it-IT" sz="4400" b="1" i="0" u="none" strike="noStrike" dirty="0">
              <a:solidFill>
                <a:srgbClr val="3E8366"/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it-IT" sz="4400" b="1" strike="noStrike" spc="-1" dirty="0">
              <a:solidFill>
                <a:srgbClr val="3E8366"/>
              </a:solidFill>
              <a:latin typeface="Arial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681506C-F1F7-263A-A558-58E7A77F0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7" y="1591702"/>
            <a:ext cx="4185268" cy="3291970"/>
          </a:xfrm>
          <a:prstGeom prst="rect">
            <a:avLst/>
          </a:prstGeom>
        </p:spPr>
      </p:pic>
      <p:sp>
        <p:nvSpPr>
          <p:cNvPr id="19" name="TextShape 6">
            <a:extLst>
              <a:ext uri="{FF2B5EF4-FFF2-40B4-BE49-F238E27FC236}">
                <a16:creationId xmlns:a16="http://schemas.microsoft.com/office/drawing/2014/main" id="{38D3EF6A-F514-65CA-BCF7-7CAC95AC8B43}"/>
              </a:ext>
            </a:extLst>
          </p:cNvPr>
          <p:cNvSpPr txBox="1"/>
          <p:nvPr/>
        </p:nvSpPr>
        <p:spPr>
          <a:xfrm>
            <a:off x="7037090" y="2301792"/>
            <a:ext cx="6309977" cy="164570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Potenza consigliata: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[6 kW] </a:t>
            </a:r>
            <a:endParaRPr lang="it-IT" sz="28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stimato: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[1˙500 €/kW]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b="1" i="0" u="none" strike="noStrike" dirty="0">
                <a:solidFill>
                  <a:srgbClr val="3E8366"/>
                </a:solidFill>
                <a:effectLst/>
              </a:rPr>
              <a:t>Costo totale: </a:t>
            </a:r>
            <a:r>
              <a:rPr lang="it-IT" sz="2800" b="0" i="0" u="none" strike="noStrike" dirty="0">
                <a:solidFill>
                  <a:srgbClr val="000000"/>
                </a:solidFill>
                <a:effectLst/>
              </a:rPr>
              <a:t>[9˙000 €]</a:t>
            </a:r>
          </a:p>
          <a:p>
            <a:pPr marL="457200" indent="-457200">
              <a:buFont typeface="+mj-lt"/>
              <a:buAutoNum type="arabicPeriod"/>
            </a:pPr>
            <a:endParaRPr lang="it-IT" sz="2800" b="0" i="0" u="none" strike="noStrike" dirty="0">
              <a:solidFill>
                <a:srgbClr val="00000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it-IT" sz="2800" b="0" strike="noStrike" spc="-1" dirty="0">
              <a:latin typeface="Arial"/>
            </a:endParaRPr>
          </a:p>
        </p:txBody>
      </p:sp>
      <p:sp>
        <p:nvSpPr>
          <p:cNvPr id="20" name="TextShape 6">
            <a:extLst>
              <a:ext uri="{FF2B5EF4-FFF2-40B4-BE49-F238E27FC236}">
                <a16:creationId xmlns:a16="http://schemas.microsoft.com/office/drawing/2014/main" id="{FD53B5D2-BB47-B0F1-8006-B5914ECA9BE0}"/>
              </a:ext>
            </a:extLst>
          </p:cNvPr>
          <p:cNvSpPr txBox="1"/>
          <p:nvPr/>
        </p:nvSpPr>
        <p:spPr>
          <a:xfrm>
            <a:off x="4938624" y="5421844"/>
            <a:ext cx="4436533" cy="3044115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&lt;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Contributo a fondo perduto - 40% = 3˙600 €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5˙400 €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sp>
        <p:nvSpPr>
          <p:cNvPr id="21" name="TextShape 6">
            <a:extLst>
              <a:ext uri="{FF2B5EF4-FFF2-40B4-BE49-F238E27FC236}">
                <a16:creationId xmlns:a16="http://schemas.microsoft.com/office/drawing/2014/main" id="{291B6D14-63FC-B329-08AC-3A18AE1F7840}"/>
              </a:ext>
            </a:extLst>
          </p:cNvPr>
          <p:cNvSpPr txBox="1"/>
          <p:nvPr/>
        </p:nvSpPr>
        <p:spPr>
          <a:xfrm>
            <a:off x="10802548" y="5345906"/>
            <a:ext cx="4436533" cy="3128938"/>
          </a:xfrm>
          <a:prstGeom prst="rect">
            <a:avLst/>
          </a:prstGeom>
          <a:noFill/>
          <a:ln w="0">
            <a:noFill/>
          </a:ln>
        </p:spPr>
        <p:txBody>
          <a:bodyPr anchorCtr="1">
            <a:noAutofit/>
          </a:bodyPr>
          <a:lstStyle/>
          <a:p>
            <a:r>
              <a:rPr lang="it-IT" sz="2800" b="1" spc="-1" dirty="0">
                <a:solidFill>
                  <a:srgbClr val="3E8366"/>
                </a:solidFill>
                <a:latin typeface="Arial"/>
              </a:rPr>
              <a:t>&gt; 50˙000 abitanti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spc="-1" dirty="0">
                <a:latin typeface="Arial"/>
              </a:rPr>
              <a:t>Detrazione fiscale -50% = 4˙500 € (450 €/anno)</a:t>
            </a:r>
          </a:p>
          <a:p>
            <a:endParaRPr lang="it-IT" sz="2400" spc="-1" dirty="0">
              <a:latin typeface="Arial"/>
            </a:endParaRPr>
          </a:p>
          <a:p>
            <a:r>
              <a:rPr lang="it-IT" sz="2400" b="1" spc="-1" dirty="0">
                <a:solidFill>
                  <a:srgbClr val="3E8366"/>
                </a:solidFill>
                <a:latin typeface="Arial"/>
              </a:rPr>
              <a:t>Costo Finale</a:t>
            </a:r>
          </a:p>
          <a:p>
            <a:r>
              <a:rPr lang="it-IT" sz="2400" spc="-1" dirty="0">
                <a:latin typeface="Arial"/>
              </a:rPr>
              <a:t>4˙500 €</a:t>
            </a:r>
          </a:p>
          <a:p>
            <a:endParaRPr lang="it-IT" sz="2800" b="0" strike="noStrike" spc="-1" dirty="0">
              <a:latin typeface="Arial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C823AE8-8FC2-4D44-DCC2-01C5DCD8AC24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flipH="1">
            <a:off x="7156891" y="3947500"/>
            <a:ext cx="3035188" cy="1474344"/>
          </a:xfrm>
          <a:prstGeom prst="straightConnector1">
            <a:avLst/>
          </a:prstGeom>
          <a:ln>
            <a:solidFill>
              <a:srgbClr val="3E8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EC9E7875-CCDF-D8B0-C7B3-16AC5388E92D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>
            <a:off x="10192079" y="3947500"/>
            <a:ext cx="2828736" cy="1398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3">
            <a:extLst>
              <a:ext uri="{FF2B5EF4-FFF2-40B4-BE49-F238E27FC236}">
                <a16:creationId xmlns:a16="http://schemas.microsoft.com/office/drawing/2014/main" id="{736C5B51-AA81-DD40-82CF-828179F77588}"/>
              </a:ext>
            </a:extLst>
          </p:cNvPr>
          <p:cNvSpPr/>
          <p:nvPr/>
        </p:nvSpPr>
        <p:spPr>
          <a:xfrm>
            <a:off x="4212309" y="54575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499D27DB-42AD-08AC-5DA8-AE749C25FA9F}"/>
              </a:ext>
            </a:extLst>
          </p:cNvPr>
          <p:cNvSpPr/>
          <p:nvPr/>
        </p:nvSpPr>
        <p:spPr>
          <a:xfrm>
            <a:off x="4382925" y="549918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0549B408-03CD-12CD-FCDA-B169C9548916}"/>
              </a:ext>
            </a:extLst>
          </p:cNvPr>
          <p:cNvSpPr/>
          <p:nvPr/>
        </p:nvSpPr>
        <p:spPr>
          <a:xfrm>
            <a:off x="10021463" y="545119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3E8366">
              <a:alpha val="50196"/>
            </a:srgbClr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1D0A1633-D5DF-5BF8-9FBA-2CC1AA4B4AA4}"/>
              </a:ext>
            </a:extLst>
          </p:cNvPr>
          <p:cNvSpPr/>
          <p:nvPr/>
        </p:nvSpPr>
        <p:spPr>
          <a:xfrm>
            <a:off x="10192079" y="5492866"/>
            <a:ext cx="15871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35" dirty="0">
                <a:solidFill>
                  <a:srgbClr val="272525"/>
                </a:solidFill>
                <a:latin typeface="Inter" pitchFamily="34" charset="0"/>
                <a:ea typeface="Inter" pitchFamily="34" charset="-122"/>
              </a:rPr>
              <a:t>2</a:t>
            </a:r>
            <a:endParaRPr lang="en-US" sz="2624" dirty="0"/>
          </a:p>
        </p:txBody>
      </p:sp>
      <p:pic>
        <p:nvPicPr>
          <p:cNvPr id="2" name="Immagine 147">
            <a:extLst>
              <a:ext uri="{FF2B5EF4-FFF2-40B4-BE49-F238E27FC236}">
                <a16:creationId xmlns:a16="http://schemas.microsoft.com/office/drawing/2014/main" id="{99398470-4482-3AEB-06C4-799D98E48C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/>
        </p:blipFill>
        <p:spPr>
          <a:xfrm>
            <a:off x="12602782" y="8923315"/>
            <a:ext cx="2133599" cy="1680775"/>
          </a:xfrm>
          <a:prstGeom prst="rect">
            <a:avLst/>
          </a:prstGeom>
          <a:ln w="12600">
            <a:noFill/>
          </a:ln>
        </p:spPr>
      </p:pic>
    </p:spTree>
    <p:extLst>
      <p:ext uri="{BB962C8B-B14F-4D97-AF65-F5344CB8AC3E}">
        <p14:creationId xmlns:p14="http://schemas.microsoft.com/office/powerpoint/2010/main" val="149456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14474</TotalTime>
  <Words>1412</Words>
  <Application>Microsoft Office PowerPoint</Application>
  <PresentationFormat>Personalizzato</PresentationFormat>
  <Paragraphs>257</Paragraphs>
  <Slides>16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12</vt:i4>
      </vt:variant>
      <vt:variant>
        <vt:lpstr>Titoli diapositive</vt:lpstr>
      </vt:variant>
      <vt:variant>
        <vt:i4>16</vt:i4>
      </vt:variant>
    </vt:vector>
  </HeadingPairs>
  <TitlesOfParts>
    <vt:vector size="36" baseType="lpstr">
      <vt:lpstr>Arial</vt:lpstr>
      <vt:lpstr>Calibri</vt:lpstr>
      <vt:lpstr>Calibri Light</vt:lpstr>
      <vt:lpstr>Encode Sans Black</vt:lpstr>
      <vt:lpstr>Inter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COMUNITÀ ENERGIA RINNOVABILE GAMBARESE</dc:title>
  <dc:creator>Raffele</dc:creator>
  <cp:lastModifiedBy>Francesco Gamba</cp:lastModifiedBy>
  <cp:revision>103</cp:revision>
  <cp:lastPrinted>2022-12-12T15:29:26Z</cp:lastPrinted>
  <dcterms:created xsi:type="dcterms:W3CDTF">2022-10-27T07:17:45Z</dcterms:created>
  <dcterms:modified xsi:type="dcterms:W3CDTF">2025-06-24T16:44:11Z</dcterms:modified>
  <dc:language>it-IT</dc:language>
</cp:coreProperties>
</file>